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9" r:id="rId2"/>
    <p:sldMasterId id="2147483746" r:id="rId3"/>
    <p:sldMasterId id="2147483875" r:id="rId4"/>
    <p:sldMasterId id="2147483905" r:id="rId5"/>
    <p:sldMasterId id="2147483925" r:id="rId6"/>
    <p:sldMasterId id="2147483942" r:id="rId7"/>
    <p:sldMasterId id="2147483959" r:id="rId8"/>
    <p:sldMasterId id="2147483976" r:id="rId9"/>
    <p:sldMasterId id="2147483997" r:id="rId10"/>
    <p:sldMasterId id="2147484014" r:id="rId11"/>
    <p:sldMasterId id="2147484031" r:id="rId12"/>
  </p:sldMasterIdLst>
  <p:notesMasterIdLst>
    <p:notesMasterId r:id="rId99"/>
  </p:notesMasterIdLst>
  <p:sldIdLst>
    <p:sldId id="265" r:id="rId13"/>
    <p:sldId id="354" r:id="rId14"/>
    <p:sldId id="345" r:id="rId15"/>
    <p:sldId id="346" r:id="rId16"/>
    <p:sldId id="351" r:id="rId17"/>
    <p:sldId id="411" r:id="rId18"/>
    <p:sldId id="352" r:id="rId19"/>
    <p:sldId id="347" r:id="rId20"/>
    <p:sldId id="348" r:id="rId21"/>
    <p:sldId id="543" r:id="rId22"/>
    <p:sldId id="485" r:id="rId23"/>
    <p:sldId id="486" r:id="rId24"/>
    <p:sldId id="544" r:id="rId25"/>
    <p:sldId id="545" r:id="rId26"/>
    <p:sldId id="546" r:id="rId27"/>
    <p:sldId id="267" r:id="rId28"/>
    <p:sldId id="414" r:id="rId29"/>
    <p:sldId id="420" r:id="rId30"/>
    <p:sldId id="584" r:id="rId31"/>
    <p:sldId id="547" r:id="rId32"/>
    <p:sldId id="548" r:id="rId33"/>
    <p:sldId id="549" r:id="rId34"/>
    <p:sldId id="550" r:id="rId35"/>
    <p:sldId id="551" r:id="rId36"/>
    <p:sldId id="552" r:id="rId37"/>
    <p:sldId id="583" r:id="rId38"/>
    <p:sldId id="553" r:id="rId39"/>
    <p:sldId id="554" r:id="rId40"/>
    <p:sldId id="555" r:id="rId41"/>
    <p:sldId id="556" r:id="rId42"/>
    <p:sldId id="587" r:id="rId43"/>
    <p:sldId id="557" r:id="rId44"/>
    <p:sldId id="558" r:id="rId45"/>
    <p:sldId id="559" r:id="rId46"/>
    <p:sldId id="560" r:id="rId47"/>
    <p:sldId id="561" r:id="rId48"/>
    <p:sldId id="562" r:id="rId49"/>
    <p:sldId id="563" r:id="rId50"/>
    <p:sldId id="564" r:id="rId51"/>
    <p:sldId id="565" r:id="rId52"/>
    <p:sldId id="566" r:id="rId53"/>
    <p:sldId id="567" r:id="rId54"/>
    <p:sldId id="568" r:id="rId55"/>
    <p:sldId id="421" r:id="rId56"/>
    <p:sldId id="356" r:id="rId57"/>
    <p:sldId id="569" r:id="rId58"/>
    <p:sldId id="570" r:id="rId59"/>
    <p:sldId id="357" r:id="rId60"/>
    <p:sldId id="415" r:id="rId61"/>
    <p:sldId id="416" r:id="rId62"/>
    <p:sldId id="417" r:id="rId63"/>
    <p:sldId id="418" r:id="rId64"/>
    <p:sldId id="355" r:id="rId65"/>
    <p:sldId id="571" r:id="rId66"/>
    <p:sldId id="572" r:id="rId67"/>
    <p:sldId id="573" r:id="rId68"/>
    <p:sldId id="574" r:id="rId69"/>
    <p:sldId id="575" r:id="rId70"/>
    <p:sldId id="576" r:id="rId71"/>
    <p:sldId id="577" r:id="rId72"/>
    <p:sldId id="578" r:id="rId73"/>
    <p:sldId id="579" r:id="rId74"/>
    <p:sldId id="580" r:id="rId75"/>
    <p:sldId id="581" r:id="rId76"/>
    <p:sldId id="582" r:id="rId77"/>
    <p:sldId id="487" r:id="rId78"/>
    <p:sldId id="538" r:id="rId79"/>
    <p:sldId id="539" r:id="rId80"/>
    <p:sldId id="540" r:id="rId81"/>
    <p:sldId id="541" r:id="rId82"/>
    <p:sldId id="585" r:id="rId83"/>
    <p:sldId id="586" r:id="rId84"/>
    <p:sldId id="523"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266" r:id="rId98"/>
  </p:sldIdLst>
  <p:sldSz cx="10691813" cy="7559675"/>
  <p:notesSz cx="6858000" cy="9144000"/>
  <p:defaultTextStyle>
    <a:defPPr>
      <a:defRPr lang="cs-CZ"/>
    </a:defPPr>
    <a:lvl1pPr marL="0" algn="l" defTabSz="914059" rtl="0" eaLnBrk="1" latinLnBrk="0" hangingPunct="1">
      <a:defRPr sz="1800" kern="1200">
        <a:solidFill>
          <a:schemeClr val="tx1"/>
        </a:solidFill>
        <a:latin typeface="+mn-lt"/>
        <a:ea typeface="+mn-ea"/>
        <a:cs typeface="+mn-cs"/>
      </a:defRPr>
    </a:lvl1pPr>
    <a:lvl2pPr marL="457029" algn="l" defTabSz="914059" rtl="0" eaLnBrk="1" latinLnBrk="0" hangingPunct="1">
      <a:defRPr sz="1800" kern="1200">
        <a:solidFill>
          <a:schemeClr val="tx1"/>
        </a:solidFill>
        <a:latin typeface="+mn-lt"/>
        <a:ea typeface="+mn-ea"/>
        <a:cs typeface="+mn-cs"/>
      </a:defRPr>
    </a:lvl2pPr>
    <a:lvl3pPr marL="914059" algn="l" defTabSz="914059" rtl="0" eaLnBrk="1" latinLnBrk="0" hangingPunct="1">
      <a:defRPr sz="1800" kern="1200">
        <a:solidFill>
          <a:schemeClr val="tx1"/>
        </a:solidFill>
        <a:latin typeface="+mn-lt"/>
        <a:ea typeface="+mn-ea"/>
        <a:cs typeface="+mn-cs"/>
      </a:defRPr>
    </a:lvl3pPr>
    <a:lvl4pPr marL="1371092" algn="l" defTabSz="914059" rtl="0" eaLnBrk="1" latinLnBrk="0" hangingPunct="1">
      <a:defRPr sz="1800" kern="1200">
        <a:solidFill>
          <a:schemeClr val="tx1"/>
        </a:solidFill>
        <a:latin typeface="+mn-lt"/>
        <a:ea typeface="+mn-ea"/>
        <a:cs typeface="+mn-cs"/>
      </a:defRPr>
    </a:lvl4pPr>
    <a:lvl5pPr marL="1828122" algn="l" defTabSz="914059" rtl="0" eaLnBrk="1" latinLnBrk="0" hangingPunct="1">
      <a:defRPr sz="1800" kern="1200">
        <a:solidFill>
          <a:schemeClr val="tx1"/>
        </a:solidFill>
        <a:latin typeface="+mn-lt"/>
        <a:ea typeface="+mn-ea"/>
        <a:cs typeface="+mn-cs"/>
      </a:defRPr>
    </a:lvl5pPr>
    <a:lvl6pPr marL="2285151" algn="l" defTabSz="914059" rtl="0" eaLnBrk="1" latinLnBrk="0" hangingPunct="1">
      <a:defRPr sz="1800" kern="1200">
        <a:solidFill>
          <a:schemeClr val="tx1"/>
        </a:solidFill>
        <a:latin typeface="+mn-lt"/>
        <a:ea typeface="+mn-ea"/>
        <a:cs typeface="+mn-cs"/>
      </a:defRPr>
    </a:lvl6pPr>
    <a:lvl7pPr marL="2742181" algn="l" defTabSz="914059" rtl="0" eaLnBrk="1" latinLnBrk="0" hangingPunct="1">
      <a:defRPr sz="1800" kern="1200">
        <a:solidFill>
          <a:schemeClr val="tx1"/>
        </a:solidFill>
        <a:latin typeface="+mn-lt"/>
        <a:ea typeface="+mn-ea"/>
        <a:cs typeface="+mn-cs"/>
      </a:defRPr>
    </a:lvl7pPr>
    <a:lvl8pPr marL="3199213" algn="l" defTabSz="914059" rtl="0" eaLnBrk="1" latinLnBrk="0" hangingPunct="1">
      <a:defRPr sz="1800" kern="1200">
        <a:solidFill>
          <a:schemeClr val="tx1"/>
        </a:solidFill>
        <a:latin typeface="+mn-lt"/>
        <a:ea typeface="+mn-ea"/>
        <a:cs typeface="+mn-cs"/>
      </a:defRPr>
    </a:lvl8pPr>
    <a:lvl9pPr marL="3656243" algn="l" defTabSz="9140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ro (3:00)" id="{74D34B94-B658-4D14-B49D-E187E76C94F7}">
          <p14:sldIdLst>
            <p14:sldId id="265"/>
          </p14:sldIdLst>
        </p14:section>
        <p14:section name="Rendering is everywhere" id="{D97647BB-7006-4099-996F-B793E4D424EB}">
          <p14:sldIdLst>
            <p14:sldId id="354"/>
            <p14:sldId id="345"/>
            <p14:sldId id="346"/>
            <p14:sldId id="351"/>
            <p14:sldId id="411"/>
            <p14:sldId id="352"/>
            <p14:sldId id="347"/>
            <p14:sldId id="348"/>
            <p14:sldId id="543"/>
            <p14:sldId id="485"/>
            <p14:sldId id="486"/>
            <p14:sldId id="544"/>
            <p14:sldId id="545"/>
            <p14:sldId id="546"/>
            <p14:sldId id="267"/>
            <p14:sldId id="414"/>
            <p14:sldId id="420"/>
            <p14:sldId id="584"/>
            <p14:sldId id="547"/>
            <p14:sldId id="548"/>
            <p14:sldId id="549"/>
            <p14:sldId id="550"/>
            <p14:sldId id="551"/>
            <p14:sldId id="552"/>
            <p14:sldId id="583"/>
            <p14:sldId id="553"/>
            <p14:sldId id="554"/>
            <p14:sldId id="555"/>
            <p14:sldId id="556"/>
            <p14:sldId id="587"/>
            <p14:sldId id="557"/>
            <p14:sldId id="558"/>
            <p14:sldId id="559"/>
            <p14:sldId id="560"/>
            <p14:sldId id="561"/>
            <p14:sldId id="562"/>
            <p14:sldId id="563"/>
            <p14:sldId id="564"/>
            <p14:sldId id="565"/>
            <p14:sldId id="566"/>
            <p14:sldId id="567"/>
            <p14:sldId id="568"/>
          </p14:sldIdLst>
        </p14:section>
        <p14:section name="3D printing section" id="{A7ADCD99-F8D2-4051-8D45-B7650F11A0EB}">
          <p14:sldIdLst>
            <p14:sldId id="421"/>
            <p14:sldId id="356"/>
            <p14:sldId id="569"/>
            <p14:sldId id="570"/>
            <p14:sldId id="357"/>
            <p14:sldId id="415"/>
            <p14:sldId id="416"/>
            <p14:sldId id="417"/>
            <p14:sldId id="418"/>
            <p14:sldId id="355"/>
          </p14:sldIdLst>
        </p14:section>
        <p14:section name="Texture reproduction" id="{68916BC4-D3BA-4EBF-AB1D-F1D0E74AD8CF}">
          <p14:sldIdLst>
            <p14:sldId id="571"/>
            <p14:sldId id="572"/>
            <p14:sldId id="573"/>
            <p14:sldId id="574"/>
            <p14:sldId id="575"/>
            <p14:sldId id="576"/>
            <p14:sldId id="577"/>
            <p14:sldId id="578"/>
            <p14:sldId id="579"/>
            <p14:sldId id="580"/>
            <p14:sldId id="581"/>
            <p14:sldId id="582"/>
          </p14:sldIdLst>
        </p14:section>
        <p14:section name="Rendering - What's under the hood?" id="{EF719F7B-50A0-448B-8C0E-7F3A35979210}">
          <p14:sldIdLst>
            <p14:sldId id="487"/>
            <p14:sldId id="538"/>
            <p14:sldId id="539"/>
            <p14:sldId id="540"/>
            <p14:sldId id="541"/>
            <p14:sldId id="585"/>
            <p14:sldId id="586"/>
            <p14:sldId id="523"/>
            <p14:sldId id="525"/>
            <p14:sldId id="526"/>
            <p14:sldId id="527"/>
            <p14:sldId id="528"/>
            <p14:sldId id="529"/>
            <p14:sldId id="530"/>
            <p14:sldId id="531"/>
            <p14:sldId id="532"/>
            <p14:sldId id="533"/>
            <p14:sldId id="534"/>
            <p14:sldId id="535"/>
            <p14:sldId id="536"/>
          </p14:sldIdLst>
        </p14:section>
        <p14:section name="Conclusion" id="{726C3587-26FB-4678-811D-69FF9BDC5CE1}">
          <p14:sldIdLst>
            <p14:sldId id="266"/>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1184" autoAdjust="0"/>
  </p:normalViewPr>
  <p:slideViewPr>
    <p:cSldViewPr snapToGrid="0">
      <p:cViewPr varScale="1">
        <p:scale>
          <a:sx n="71" d="100"/>
          <a:sy n="71" d="100"/>
        </p:scale>
        <p:origin x="1368" y="62"/>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13.11.2019</a:t>
            </a:fld>
            <a:endParaRPr lang="cs-CZ"/>
          </a:p>
        </p:txBody>
      </p:sp>
      <p:sp>
        <p:nvSpPr>
          <p:cNvPr id="4" name="Zástupný symbol pro obrázek snímku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59" rtl="0" eaLnBrk="1" latinLnBrk="0" hangingPunct="1">
      <a:defRPr sz="1300" kern="1200">
        <a:solidFill>
          <a:schemeClr val="tx1"/>
        </a:solidFill>
        <a:latin typeface="+mn-lt"/>
        <a:ea typeface="+mn-ea"/>
        <a:cs typeface="+mn-cs"/>
      </a:defRPr>
    </a:lvl1pPr>
    <a:lvl2pPr marL="457029" algn="l" defTabSz="914059" rtl="0" eaLnBrk="1" latinLnBrk="0" hangingPunct="1">
      <a:defRPr sz="1300" kern="1200">
        <a:solidFill>
          <a:schemeClr val="tx1"/>
        </a:solidFill>
        <a:latin typeface="+mn-lt"/>
        <a:ea typeface="+mn-ea"/>
        <a:cs typeface="+mn-cs"/>
      </a:defRPr>
    </a:lvl2pPr>
    <a:lvl3pPr marL="914059" algn="l" defTabSz="914059" rtl="0" eaLnBrk="1" latinLnBrk="0" hangingPunct="1">
      <a:defRPr sz="1300" kern="1200">
        <a:solidFill>
          <a:schemeClr val="tx1"/>
        </a:solidFill>
        <a:latin typeface="+mn-lt"/>
        <a:ea typeface="+mn-ea"/>
        <a:cs typeface="+mn-cs"/>
      </a:defRPr>
    </a:lvl3pPr>
    <a:lvl4pPr marL="1371092" algn="l" defTabSz="914059" rtl="0" eaLnBrk="1" latinLnBrk="0" hangingPunct="1">
      <a:defRPr sz="1300" kern="1200">
        <a:solidFill>
          <a:schemeClr val="tx1"/>
        </a:solidFill>
        <a:latin typeface="+mn-lt"/>
        <a:ea typeface="+mn-ea"/>
        <a:cs typeface="+mn-cs"/>
      </a:defRPr>
    </a:lvl4pPr>
    <a:lvl5pPr marL="1828122" algn="l" defTabSz="914059" rtl="0" eaLnBrk="1" latinLnBrk="0" hangingPunct="1">
      <a:defRPr sz="1300" kern="1200">
        <a:solidFill>
          <a:schemeClr val="tx1"/>
        </a:solidFill>
        <a:latin typeface="+mn-lt"/>
        <a:ea typeface="+mn-ea"/>
        <a:cs typeface="+mn-cs"/>
      </a:defRPr>
    </a:lvl5pPr>
    <a:lvl6pPr marL="2285151" algn="l" defTabSz="914059" rtl="0" eaLnBrk="1" latinLnBrk="0" hangingPunct="1">
      <a:defRPr sz="1300" kern="1200">
        <a:solidFill>
          <a:schemeClr val="tx1"/>
        </a:solidFill>
        <a:latin typeface="+mn-lt"/>
        <a:ea typeface="+mn-ea"/>
        <a:cs typeface="+mn-cs"/>
      </a:defRPr>
    </a:lvl6pPr>
    <a:lvl7pPr marL="2742181" algn="l" defTabSz="914059" rtl="0" eaLnBrk="1" latinLnBrk="0" hangingPunct="1">
      <a:defRPr sz="1300" kern="1200">
        <a:solidFill>
          <a:schemeClr val="tx1"/>
        </a:solidFill>
        <a:latin typeface="+mn-lt"/>
        <a:ea typeface="+mn-ea"/>
        <a:cs typeface="+mn-cs"/>
      </a:defRPr>
    </a:lvl7pPr>
    <a:lvl8pPr marL="3199213" algn="l" defTabSz="914059" rtl="0" eaLnBrk="1" latinLnBrk="0" hangingPunct="1">
      <a:defRPr sz="1300" kern="1200">
        <a:solidFill>
          <a:schemeClr val="tx1"/>
        </a:solidFill>
        <a:latin typeface="+mn-lt"/>
        <a:ea typeface="+mn-ea"/>
        <a:cs typeface="+mn-cs"/>
      </a:defRPr>
    </a:lvl8pPr>
    <a:lvl9pPr marL="3656243" algn="l" defTabSz="91405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a:t>
            </a:fld>
            <a:endParaRPr lang="cs-CZ"/>
          </a:p>
        </p:txBody>
      </p:sp>
    </p:spTree>
    <p:extLst>
      <p:ext uri="{BB962C8B-B14F-4D97-AF65-F5344CB8AC3E}">
        <p14:creationId xmlns:p14="http://schemas.microsoft.com/office/powerpoint/2010/main" val="357174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47775" y="1143000"/>
            <a:ext cx="4362450" cy="3086100"/>
          </a:xfrm>
          <a:ln/>
        </p:spPr>
      </p:sp>
      <p:sp>
        <p:nvSpPr>
          <p:cNvPr id="55299"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EE58EAD-729C-48EF-A1A9-06A57831423B}" type="slidenum">
              <a:rPr lang="en-US"/>
              <a:pPr/>
              <a:t>21</a:t>
            </a:fld>
            <a:endParaRPr lang="en-US"/>
          </a:p>
        </p:txBody>
      </p:sp>
      <p:sp>
        <p:nvSpPr>
          <p:cNvPr id="57347" name="Rectangle 2"/>
          <p:cNvSpPr>
            <a:spLocks noGrp="1" noRot="1" noChangeAspect="1" noChangeArrowheads="1" noTextEdit="1"/>
          </p:cNvSpPr>
          <p:nvPr>
            <p:ph type="sldImg"/>
          </p:nvPr>
        </p:nvSpPr>
        <p:spPr>
          <a:xfrm>
            <a:off x="1004888" y="685800"/>
            <a:ext cx="4848225" cy="3429000"/>
          </a:xfrm>
          <a:ln/>
        </p:spPr>
      </p:sp>
      <p:sp>
        <p:nvSpPr>
          <p:cNvPr id="57348" name="Rectangle 3"/>
          <p:cNvSpPr>
            <a:spLocks noGrp="1" noChangeArrowheads="1"/>
          </p:cNvSpPr>
          <p:nvPr>
            <p:ph type="body" idx="1"/>
          </p:nvPr>
        </p:nvSpPr>
        <p:spPr>
          <a:xfrm>
            <a:off x="913991" y="4342939"/>
            <a:ext cx="5030018" cy="4114587"/>
          </a:xfrm>
          <a:noFill/>
          <a:ln/>
        </p:spPr>
        <p:txBody>
          <a:bodyPr/>
          <a:lstStyle/>
          <a:p>
            <a:pPr eaLnBrk="1" hangingPunct="1"/>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28</a:t>
            </a:fld>
            <a:endParaRPr lang="cs-CZ"/>
          </a:p>
        </p:txBody>
      </p:sp>
    </p:spTree>
    <p:extLst>
      <p:ext uri="{BB962C8B-B14F-4D97-AF65-F5344CB8AC3E}">
        <p14:creationId xmlns:p14="http://schemas.microsoft.com/office/powerpoint/2010/main" val="30196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29</a:t>
            </a:fld>
            <a:endParaRPr lang="cs-CZ"/>
          </a:p>
        </p:txBody>
      </p:sp>
    </p:spTree>
    <p:extLst>
      <p:ext uri="{BB962C8B-B14F-4D97-AF65-F5344CB8AC3E}">
        <p14:creationId xmlns:p14="http://schemas.microsoft.com/office/powerpoint/2010/main" val="107973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34</a:t>
            </a:fld>
            <a:endParaRPr lang="cs-CZ">
              <a:solidFill>
                <a:prstClr val="black"/>
              </a:solidFill>
            </a:endParaRPr>
          </a:p>
        </p:txBody>
      </p:sp>
    </p:spTree>
    <p:extLst>
      <p:ext uri="{BB962C8B-B14F-4D97-AF65-F5344CB8AC3E}">
        <p14:creationId xmlns:p14="http://schemas.microsoft.com/office/powerpoint/2010/main" val="75319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35</a:t>
            </a:fld>
            <a:endParaRPr lang="cs-CZ">
              <a:solidFill>
                <a:prstClr val="black"/>
              </a:solidFill>
            </a:endParaRPr>
          </a:p>
        </p:txBody>
      </p:sp>
    </p:spTree>
    <p:extLst>
      <p:ext uri="{BB962C8B-B14F-4D97-AF65-F5344CB8AC3E}">
        <p14:creationId xmlns:p14="http://schemas.microsoft.com/office/powerpoint/2010/main" val="282373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The so called “deep penetration problems” used in reactor shield design are particularly closely related.</a:t>
            </a:r>
          </a:p>
          <a:p>
            <a:pPr marL="178257" indent="-178257">
              <a:buFont typeface="Arial" panose="020B0604020202020204" pitchFamily="34" charset="0"/>
              <a:buChar char="•"/>
            </a:pPr>
            <a:r>
              <a:rPr lang="en-US" baseline="0" dirty="0"/>
              <a:t>By design, only a tiny fraction of the incident radiation is allowed to pass through a reactor shield.</a:t>
            </a:r>
          </a:p>
          <a:p>
            <a:pPr marL="178257" indent="-178257">
              <a:buFont typeface="Arial" panose="020B0604020202020204" pitchFamily="34" charset="0"/>
              <a:buChar char="•"/>
            </a:pPr>
            <a:r>
              <a:rPr lang="en-US" baseline="0" dirty="0"/>
              <a:t>For example, in a blind MC simulation only one in a billion particles would make it through, which makes the classic MC simulation totally hopeless.</a:t>
            </a:r>
          </a:p>
        </p:txBody>
      </p:sp>
    </p:spTree>
    <p:extLst>
      <p:ext uri="{BB962C8B-B14F-4D97-AF65-F5344CB8AC3E}">
        <p14:creationId xmlns:p14="http://schemas.microsoft.com/office/powerpoint/2010/main" val="2061315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One of the approaches to solve this issue is the so-called “path stretching”.</a:t>
            </a:r>
          </a:p>
          <a:p>
            <a:pPr marL="178257" indent="-178257">
              <a:buFont typeface="Arial" panose="020B0604020202020204" pitchFamily="34" charset="0"/>
              <a:buChar char="•"/>
            </a:pPr>
            <a:r>
              <a:rPr lang="en-US" baseline="0" dirty="0"/>
              <a:t>The idea is to advance the particles toward the outside by artificially stretching the sampled distance whenever the particle in a MC simulation points toward the exterior, and to shrink it when the particle is directed to the interior. To compensate for this, one needs to adjust the weight of the particle, because its behavior no longer follows the laws of physics.</a:t>
            </a:r>
          </a:p>
          <a:p>
            <a:pPr marL="178257" indent="-178257">
              <a:buFont typeface="Arial" panose="020B0604020202020204" pitchFamily="34" charset="0"/>
              <a:buChar char="•"/>
            </a:pPr>
            <a:r>
              <a:rPr lang="en-US" baseline="0" dirty="0"/>
              <a:t>Path stretching has originally been derived heuristically and relied on an ad-hoc parameter (the ‘strength’ of the stretching). While it often worked great, it could actually deteriorate the result (increase variance) when the stretching parameter wasn’t set judiciously.</a:t>
            </a:r>
          </a:p>
          <a:p>
            <a:pPr marL="178257" indent="-178257">
              <a:buFont typeface="Arial" panose="020B0604020202020204" pitchFamily="34" charset="0"/>
              <a:buChar char="•"/>
            </a:pPr>
            <a:endParaRPr lang="en-US" baseline="0" dirty="0"/>
          </a:p>
        </p:txBody>
      </p:sp>
    </p:spTree>
    <p:extLst>
      <p:ext uri="{BB962C8B-B14F-4D97-AF65-F5344CB8AC3E}">
        <p14:creationId xmlns:p14="http://schemas.microsoft.com/office/powerpoint/2010/main" val="159452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dirty="0"/>
              <a:t>This is where the theory of zero-variance random walks comes into play</a:t>
            </a:r>
            <a:r>
              <a:rPr lang="en-US" baseline="0" dirty="0"/>
              <a:t>.</a:t>
            </a:r>
          </a:p>
          <a:p>
            <a:pPr marL="178257" indent="-178257">
              <a:buFont typeface="Arial" panose="020B0604020202020204" pitchFamily="34" charset="0"/>
              <a:buChar char="•"/>
            </a:pPr>
            <a:r>
              <a:rPr lang="en-US" baseline="0" dirty="0"/>
              <a:t>The idea that a random walk can be constructed in such a way that it always yields the correct answer with absolutely no variance has been around for almost as long as MC methods themselves.</a:t>
            </a:r>
          </a:p>
          <a:p>
            <a:pPr marL="178257" indent="-178257">
              <a:buFont typeface="Arial" panose="020B0604020202020204" pitchFamily="34" charset="0"/>
              <a:buChar char="•"/>
            </a:pPr>
            <a:r>
              <a:rPr lang="en-US" dirty="0"/>
              <a:t>Despite the zero variance theory being old, </a:t>
            </a:r>
            <a:r>
              <a:rPr lang="en-US" dirty="0" err="1"/>
              <a:t>Hoogenboom's</a:t>
            </a:r>
            <a:r>
              <a:rPr lang="en-US" dirty="0"/>
              <a:t> recent 2008 NSE article (</a:t>
            </a:r>
            <a:r>
              <a:rPr lang="en-US" i="1" dirty="0"/>
              <a:t>Zero-variance Monte Carlo Schemes Revisited</a:t>
            </a:r>
            <a:r>
              <a:rPr lang="en-US" dirty="0"/>
              <a:t>) is very important: he corrects some misconceptions about the uniqueness of zero-variance walk construction that have lingered for several decades, and includes discussions about boundary crossing and track-length estimators as well.</a:t>
            </a:r>
          </a:p>
          <a:p>
            <a:pPr marL="178257" marR="0" indent="-17825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Booth</a:t>
            </a:r>
            <a:r>
              <a:rPr lang="en-US" b="0" baseline="0" dirty="0"/>
              <a:t>’s 2012 article (</a:t>
            </a:r>
            <a:r>
              <a:rPr lang="fr-FR" b="0" i="1" dirty="0"/>
              <a:t>Common misconceptions in Monte Carlo particle transport</a:t>
            </a:r>
            <a:r>
              <a:rPr lang="fr-FR" b="0" dirty="0"/>
              <a:t>)</a:t>
            </a:r>
            <a:r>
              <a:rPr lang="fr-FR" b="0" baseline="0" dirty="0"/>
              <a:t> further clarifies and generalizes some of the concepts of zero-variance schemes. He argues that Hoogenbooms’ conclusion concerning the uniqueness of the zero-variance construstions are not correct and that there are multiple ways in which a zero-variance walk can be constructed.</a:t>
            </a:r>
          </a:p>
          <a:p>
            <a:pPr marL="178257" indent="-178257">
              <a:buFont typeface="Arial" panose="020B0604020202020204" pitchFamily="34" charset="0"/>
              <a:buChar char="•"/>
            </a:pPr>
            <a:r>
              <a:rPr lang="en-US" baseline="0" dirty="0" err="1"/>
              <a:t>Dwivedi</a:t>
            </a:r>
            <a:r>
              <a:rPr lang="en-US" baseline="0" dirty="0"/>
              <a:t> [1981] was the first to apply the theory of zero-variance random walks to deep penetration problems.</a:t>
            </a:r>
          </a:p>
          <a:p>
            <a:pPr marL="178257" indent="-178257">
              <a:buFont typeface="Arial" panose="020B0604020202020204" pitchFamily="34" charset="0"/>
              <a:buChar char="•"/>
            </a:pPr>
            <a:r>
              <a:rPr lang="en-US" baseline="0" dirty="0"/>
              <a:t>He has shown how the heuristic path stretching automatically follows from the theory, while giving a clear answer to the parameter setting.</a:t>
            </a:r>
          </a:p>
          <a:p>
            <a:pPr marL="178257" indent="-178257">
              <a:buFont typeface="Arial" panose="020B0604020202020204" pitchFamily="34" charset="0"/>
              <a:buChar char="•"/>
            </a:pPr>
            <a:r>
              <a:rPr lang="en-US" baseline="0" dirty="0"/>
              <a:t>He was also the first to show that to robustly reduce variance, the path stretching needs to be combined with an appropriate angular sampling.</a:t>
            </a:r>
          </a:p>
          <a:p>
            <a:pPr marL="178257" indent="-178257">
              <a:buFont typeface="Arial" panose="020B0604020202020204" pitchFamily="34" charset="0"/>
              <a:buChar char="•"/>
            </a:pPr>
            <a:r>
              <a:rPr lang="en-US" baseline="0" dirty="0"/>
              <a:t>While he conceived his work with reactor shield design problems in mind, we apply his ideas to subsurface light transport and make further improvements.</a:t>
            </a:r>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cs-CZ" dirty="0"/>
          </a:p>
        </p:txBody>
      </p:sp>
    </p:spTree>
    <p:extLst>
      <p:ext uri="{BB962C8B-B14F-4D97-AF65-F5344CB8AC3E}">
        <p14:creationId xmlns:p14="http://schemas.microsoft.com/office/powerpoint/2010/main" val="365257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8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dirty="0"/>
              <a:t>In order to be able to build upon the zero-variance theory in constructing the random walk, we need an approximation of the radiance solution under the surface.</a:t>
            </a:r>
          </a:p>
          <a:p>
            <a:pPr marL="158265" indent="-158265">
              <a:buFont typeface="Arial" panose="020B0604020202020204" pitchFamily="34" charset="0"/>
              <a:buChar char="•"/>
            </a:pPr>
            <a:r>
              <a:rPr lang="en-US" dirty="0"/>
              <a:t>Note</a:t>
            </a:r>
            <a:r>
              <a:rPr lang="en-US" baseline="0" dirty="0"/>
              <a:t> that the Monte Carlo estimator that we construct is unbiased irrespective of the accuracy of this approximate solution; the accuracy only affects the variance reduction but not the unbiasedness of the resulting estimator.</a:t>
            </a:r>
          </a:p>
          <a:p>
            <a:pPr marL="158265" indent="-158265">
              <a:buFont typeface="Arial" panose="020B0604020202020204" pitchFamily="34" charset="0"/>
              <a:buChar char="•"/>
            </a:pPr>
            <a:r>
              <a:rPr lang="en-US" baseline="0" dirty="0"/>
              <a:t>For this reason, we choose to approximate the true sub-surface distribution of radiance using a solution for a half-space with flat boundary.</a:t>
            </a:r>
          </a:p>
          <a:p>
            <a:pPr marL="158265" indent="-158265">
              <a:buFont typeface="Arial" panose="020B0604020202020204" pitchFamily="34" charset="0"/>
              <a:buChar char="•"/>
            </a:pPr>
            <a:r>
              <a:rPr lang="en-US" baseline="0" dirty="0"/>
              <a:t>In this setting, the phase space position </a:t>
            </a:r>
            <a:r>
              <a:rPr lang="en-US" b="1" baseline="0" dirty="0"/>
              <a:t>r</a:t>
            </a:r>
            <a:r>
              <a:rPr lang="en-US" baseline="0" dirty="0"/>
              <a:t> can be specified by the (optical) depth under the surface, </a:t>
            </a:r>
            <a:r>
              <a:rPr lang="en-US" i="1" baseline="0" dirty="0"/>
              <a:t>x</a:t>
            </a:r>
            <a:r>
              <a:rPr lang="en-US" baseline="0" dirty="0"/>
              <a:t>, and the direction cosine </a:t>
            </a:r>
            <a:r>
              <a:rPr lang="en-US" i="1" baseline="0" dirty="0">
                <a:latin typeface="Symbol" panose="05050102010706020507" pitchFamily="18" charset="2"/>
              </a:rPr>
              <a:t>u</a:t>
            </a:r>
            <a:r>
              <a:rPr lang="en-US" baseline="0" dirty="0"/>
              <a:t>.</a:t>
            </a:r>
            <a:endParaRPr lang="en-US" dirty="0"/>
          </a:p>
          <a:p>
            <a:pPr marL="158265" indent="-158265">
              <a:buFont typeface="Arial" panose="020B0604020202020204" pitchFamily="34" charset="0"/>
              <a:buChar char="•"/>
            </a:pPr>
            <a:endParaRPr lang="en-US" dirty="0"/>
          </a:p>
          <a:p>
            <a:pPr marL="158265" indent="-158265">
              <a:buFont typeface="Arial" panose="020B0604020202020204" pitchFamily="34" charset="0"/>
              <a:buChar char="•"/>
            </a:pPr>
            <a:r>
              <a:rPr lang="en-US" dirty="0"/>
              <a:t>The exact half-space solutions that we use can be derived in several ways, including what is known as </a:t>
            </a:r>
            <a:r>
              <a:rPr lang="en-US" dirty="0" err="1"/>
              <a:t>Caseology</a:t>
            </a:r>
            <a:r>
              <a:rPr lang="en-US" dirty="0"/>
              <a:t>, named after Kenneth Case who was on the theoretical division at Los Alamos building the first bombs. In 1960 Case studied in detail the 'spectrum' of the transport operator in the plane-parallel case, and derived an expansion into the discrete asymptotic diffusion mode, and the continuous spectrum of 'singular </a:t>
            </a:r>
            <a:r>
              <a:rPr lang="en-US" dirty="0" err="1"/>
              <a:t>eigenfunctions</a:t>
            </a:r>
            <a:r>
              <a:rPr lang="en-US" dirty="0"/>
              <a:t>' - so named because the angular distributions (the</a:t>
            </a:r>
            <a:r>
              <a:rPr lang="en-US" baseline="0" dirty="0"/>
              <a:t> phi-functions on the slide</a:t>
            </a:r>
            <a:r>
              <a:rPr lang="en-US" dirty="0"/>
              <a:t>) for the transient terms are singular. This study of the structure of exact solutions in transport is incredibly insightful and we are the first, to our knowledge, to exploit it directly in a rendering technique.</a:t>
            </a:r>
          </a:p>
          <a:p>
            <a:pPr marL="158265" indent="-158265">
              <a:buFont typeface="Arial" panose="020B0604020202020204" pitchFamily="34" charset="0"/>
              <a:buChar char="•"/>
            </a:pPr>
            <a:r>
              <a:rPr lang="en-US" dirty="0"/>
              <a:t>Each </a:t>
            </a:r>
            <a:r>
              <a:rPr lang="en-US" dirty="0" err="1"/>
              <a:t>eigenfunction</a:t>
            </a:r>
            <a:r>
              <a:rPr lang="en-US" dirty="0"/>
              <a:t> of the spectrum has the same form: the spatial term that only depends on the depth under the surface is a simple exponential, with different </a:t>
            </a:r>
            <a:r>
              <a:rPr lang="en-US" dirty="0" err="1"/>
              <a:t>eigenfunctions</a:t>
            </a:r>
            <a:r>
              <a:rPr lang="en-US" dirty="0"/>
              <a:t> having different decay rates.</a:t>
            </a:r>
            <a:r>
              <a:rPr lang="en-US" baseline="0" dirty="0"/>
              <a:t> The angular term then corresponds to integrating the spatial term along a line from a given depth in a given direction.</a:t>
            </a:r>
            <a:endParaRPr lang="cs-CZ" dirty="0"/>
          </a:p>
        </p:txBody>
      </p:sp>
    </p:spTree>
    <p:extLst>
      <p:ext uri="{BB962C8B-B14F-4D97-AF65-F5344CB8AC3E}">
        <p14:creationId xmlns:p14="http://schemas.microsoft.com/office/powerpoint/2010/main" val="1644085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sz="1100" dirty="0">
                <a:latin typeface="Arial" charset="0"/>
              </a:rPr>
              <a:t>Despite the fact that the importance function driving the sampling assumes uniform hemispherical illumination, the modified path sampling lowers variance even when the illumination is </a:t>
            </a:r>
            <a:r>
              <a:rPr lang="en-US" sz="1100" dirty="0" err="1">
                <a:latin typeface="Arial" charset="0"/>
              </a:rPr>
              <a:t>nonuniform</a:t>
            </a:r>
            <a:r>
              <a:rPr lang="en-US" sz="1100" dirty="0">
                <a:latin typeface="Arial" charset="0"/>
              </a:rPr>
              <a:t>. </a:t>
            </a:r>
          </a:p>
          <a:p>
            <a:pPr marL="158265" indent="-158265">
              <a:buFont typeface="Arial" panose="020B0604020202020204" pitchFamily="34" charset="0"/>
              <a:buChar char="•"/>
            </a:pPr>
            <a:r>
              <a:rPr lang="en-US" sz="1100" dirty="0">
                <a:latin typeface="Arial" charset="0"/>
              </a:rPr>
              <a:t>The images rendered with classical sampling use 100 samples/pixel while in our results we trace about 50% more samples/pixel in the same time. </a:t>
            </a:r>
          </a:p>
          <a:p>
            <a:pPr marL="158265" indent="-158265">
              <a:buFont typeface="Arial" panose="020B0604020202020204" pitchFamily="34" charset="0"/>
              <a:buChar char="•"/>
            </a:pPr>
            <a:r>
              <a:rPr lang="en-US" sz="1100" dirty="0">
                <a:latin typeface="Arial" charset="0"/>
              </a:rPr>
              <a:t>While the speedup is a profitable side-effect, most of the variance reduction is due to the sampling pdfs closely approximating the zero-variance sampling scheme. </a:t>
            </a:r>
          </a:p>
          <a:p>
            <a:pPr marL="158265" indent="-158265">
              <a:buFont typeface="Arial" panose="020B0604020202020204" pitchFamily="34" charset="0"/>
              <a:buChar char="•"/>
            </a:pPr>
            <a:r>
              <a:rPr lang="en-US" sz="1100" dirty="0">
                <a:latin typeface="Arial" charset="0"/>
              </a:rPr>
              <a:t>As on the previous slide, the subsurface medium has a single scattering albedo of 0.943 for all wavelengths and index-matched smooth boundaries. </a:t>
            </a:r>
          </a:p>
          <a:p>
            <a:pPr marL="158265" indent="-158265">
              <a:buFont typeface="Arial" panose="020B0604020202020204" pitchFamily="34" charset="0"/>
              <a:buChar char="•"/>
            </a:pPr>
            <a:r>
              <a:rPr lang="en-US" sz="1100" dirty="0">
                <a:latin typeface="Arial" charset="0"/>
              </a:rPr>
              <a:t>The individual rows show results for different environment maps.</a:t>
            </a:r>
            <a:endParaRPr lang="cs-CZ" dirty="0"/>
          </a:p>
        </p:txBody>
      </p:sp>
    </p:spTree>
    <p:extLst>
      <p:ext uri="{BB962C8B-B14F-4D97-AF65-F5344CB8AC3E}">
        <p14:creationId xmlns:p14="http://schemas.microsoft.com/office/powerpoint/2010/main" val="259629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56</a:t>
            </a:fld>
            <a:endParaRPr lang="cs-CZ">
              <a:solidFill>
                <a:prstClr val="black"/>
              </a:solidFill>
            </a:endParaRPr>
          </a:p>
        </p:txBody>
      </p:sp>
    </p:spTree>
    <p:extLst>
      <p:ext uri="{BB962C8B-B14F-4D97-AF65-F5344CB8AC3E}">
        <p14:creationId xmlns:p14="http://schemas.microsoft.com/office/powerpoint/2010/main" val="3845608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62</a:t>
            </a:fld>
            <a:endParaRPr lang="cs-CZ">
              <a:solidFill>
                <a:prstClr val="black"/>
              </a:solidFill>
            </a:endParaRPr>
          </a:p>
        </p:txBody>
      </p:sp>
    </p:spTree>
    <p:extLst>
      <p:ext uri="{BB962C8B-B14F-4D97-AF65-F5344CB8AC3E}">
        <p14:creationId xmlns:p14="http://schemas.microsoft.com/office/powerpoint/2010/main" val="297354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63</a:t>
            </a:fld>
            <a:endParaRPr lang="cs-CZ">
              <a:solidFill>
                <a:prstClr val="black"/>
              </a:solidFill>
            </a:endParaRPr>
          </a:p>
        </p:txBody>
      </p:sp>
    </p:spTree>
    <p:extLst>
      <p:ext uri="{BB962C8B-B14F-4D97-AF65-F5344CB8AC3E}">
        <p14:creationId xmlns:p14="http://schemas.microsoft.com/office/powerpoint/2010/main" val="37587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67</a:t>
            </a:fld>
            <a:endParaRPr lang="cs-CZ"/>
          </a:p>
        </p:txBody>
      </p:sp>
    </p:spTree>
    <p:extLst>
      <p:ext uri="{BB962C8B-B14F-4D97-AF65-F5344CB8AC3E}">
        <p14:creationId xmlns:p14="http://schemas.microsoft.com/office/powerpoint/2010/main" val="48080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84</a:t>
            </a:fld>
            <a:endParaRPr lang="en-US"/>
          </a:p>
        </p:txBody>
      </p:sp>
    </p:spTree>
    <p:extLst>
      <p:ext uri="{BB962C8B-B14F-4D97-AF65-F5344CB8AC3E}">
        <p14:creationId xmlns:p14="http://schemas.microsoft.com/office/powerpoint/2010/main" val="294587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1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164549" indent="-164549">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8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219398" indent="-219398">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2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11</a:t>
            </a:fld>
            <a:endParaRPr lang="cs-CZ">
              <a:solidFill>
                <a:prstClr val="black"/>
              </a:solidFill>
            </a:endParaRPr>
          </a:p>
        </p:txBody>
      </p:sp>
    </p:spTree>
    <p:extLst>
      <p:ext uri="{BB962C8B-B14F-4D97-AF65-F5344CB8AC3E}">
        <p14:creationId xmlns:p14="http://schemas.microsoft.com/office/powerpoint/2010/main" val="262847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12</a:t>
            </a:fld>
            <a:endParaRPr lang="cs-CZ">
              <a:solidFill>
                <a:prstClr val="black"/>
              </a:solidFill>
            </a:endParaRPr>
          </a:p>
        </p:txBody>
      </p:sp>
    </p:spTree>
    <p:extLst>
      <p:ext uri="{BB962C8B-B14F-4D97-AF65-F5344CB8AC3E}">
        <p14:creationId xmlns:p14="http://schemas.microsoft.com/office/powerpoint/2010/main" val="351124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16</a:t>
            </a:fld>
            <a:endParaRPr lang="cs-CZ"/>
          </a:p>
        </p:txBody>
      </p:sp>
    </p:spTree>
    <p:extLst>
      <p:ext uri="{BB962C8B-B14F-4D97-AF65-F5344CB8AC3E}">
        <p14:creationId xmlns:p14="http://schemas.microsoft.com/office/powerpoint/2010/main" val="134163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By</a:t>
            </a:r>
            <a:r>
              <a:rPr lang="en-US" baseline="0" dirty="0"/>
              <a:t> now, a wide range of existing </a:t>
            </a:r>
            <a:r>
              <a:rPr lang="en-US" dirty="0"/>
              <a:t>commercial solutions based on ray tracing are available, with the pioneers still</a:t>
            </a:r>
            <a:r>
              <a:rPr lang="en-US" baseline="0" dirty="0"/>
              <a:t> keeping their leading positions</a:t>
            </a:r>
          </a:p>
          <a:p>
            <a:pPr marL="628650" lvl="1" indent="-171450">
              <a:buFont typeface="Arial" panose="020B0604020202020204" pitchFamily="34" charset="0"/>
              <a:buChar char="•"/>
            </a:pPr>
            <a:r>
              <a:rPr lang="en-US" baseline="0" dirty="0"/>
              <a:t>V-ray continues to be the leader in </a:t>
            </a:r>
            <a:r>
              <a:rPr lang="en-US" baseline="0" dirty="0" err="1"/>
              <a:t>archiviz</a:t>
            </a:r>
            <a:endParaRPr lang="en-US" baseline="0" dirty="0"/>
          </a:p>
          <a:p>
            <a:pPr marL="628650" lvl="1" indent="-171450">
              <a:buFont typeface="Arial" panose="020B0604020202020204" pitchFamily="34" charset="0"/>
              <a:buChar char="•"/>
            </a:pPr>
            <a:r>
              <a:rPr lang="en-US" baseline="0" dirty="0"/>
              <a:t>And Arnold is still the leader in VFX</a:t>
            </a:r>
          </a:p>
          <a:p>
            <a:pPr marL="628650" lvl="1" indent="-171450">
              <a:buFont typeface="Arial" panose="020B0604020202020204" pitchFamily="34" charset="0"/>
              <a:buChar char="•"/>
            </a:pPr>
            <a:r>
              <a:rPr lang="en-US" baseline="0" dirty="0"/>
              <a:t>Mental ray used to be strong but it’s become more of a legacy by now</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As for </a:t>
            </a:r>
            <a:r>
              <a:rPr lang="en-US" baseline="0" dirty="0" err="1"/>
              <a:t>archviz</a:t>
            </a:r>
            <a:r>
              <a:rPr lang="en-US" baseline="0" dirty="0"/>
              <a:t>, numerous alternatives to V-ray are available, among which our Corona plays an important role.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In the VFX, PIXAR is trying to revamp their </a:t>
            </a:r>
            <a:r>
              <a:rPr lang="en-US" baseline="0" dirty="0" err="1"/>
              <a:t>RenderMan</a:t>
            </a:r>
            <a:endParaRPr lang="en-US" baseline="0" dirty="0"/>
          </a:p>
          <a:p>
            <a:pPr marL="171639" lvl="0" indent="-171450">
              <a:buFont typeface="Arial" panose="020B0604020202020204" pitchFamily="34" charset="0"/>
              <a:buChar char="•"/>
            </a:pPr>
            <a:r>
              <a:rPr lang="en-US" baseline="0" dirty="0"/>
              <a:t>Some large production studios are building their own rendering solution</a:t>
            </a:r>
          </a:p>
          <a:p>
            <a:pPr marL="171639" lvl="0" indent="-171450">
              <a:buFont typeface="Arial" panose="020B0604020202020204" pitchFamily="34" charset="0"/>
              <a:buChar char="•"/>
            </a:pPr>
            <a:r>
              <a:rPr lang="en-US" baseline="0" dirty="0" err="1"/>
              <a:t>Weta</a:t>
            </a:r>
            <a:r>
              <a:rPr lang="en-US" baseline="0" dirty="0"/>
              <a:t> digital (the makers of The Lord of the Rings or Avatar) have their Manuka renderer. </a:t>
            </a:r>
          </a:p>
          <a:p>
            <a:pPr marL="171639" lvl="0" indent="-171450">
              <a:buFont typeface="Arial" panose="020B0604020202020204" pitchFamily="34" charset="0"/>
              <a:buChar char="•"/>
            </a:pPr>
            <a:r>
              <a:rPr lang="en-US" baseline="0" dirty="0"/>
              <a:t>Don’t ask me why they decided to call it that way</a:t>
            </a:r>
          </a:p>
          <a:p>
            <a:pPr marL="171639" lvl="0" indent="-171450">
              <a:buFont typeface="Arial" panose="020B0604020202020204" pitchFamily="34" charset="0"/>
              <a:buChar char="•"/>
            </a:pPr>
            <a:r>
              <a:rPr lang="en-US" baseline="0" dirty="0"/>
              <a:t>But it’s not that hard to guess why the rendering developers of Disney Animation studios decided to call their baby Hyperion</a:t>
            </a:r>
          </a:p>
          <a:p>
            <a:pPr marL="171639" lvl="0" indent="-171450">
              <a:buFont typeface="Arial" panose="020B0604020202020204"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17</a:t>
            </a:fld>
            <a:endParaRPr lang="en-US"/>
          </a:p>
        </p:txBody>
      </p:sp>
    </p:spTree>
    <p:extLst>
      <p:ext uri="{BB962C8B-B14F-4D97-AF65-F5344CB8AC3E}">
        <p14:creationId xmlns:p14="http://schemas.microsoft.com/office/powerpoint/2010/main" val="268624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47" y="6987365"/>
            <a:ext cx="5318500"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Computer Graphics Group</a:t>
            </a:r>
            <a:r>
              <a:rPr lang="sk-SK"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Charles University</a:t>
            </a:r>
            <a:r>
              <a:rPr lang="cs-CZ" sz="1300" b="0" i="0" u="none" strike="noStrike" kern="1200" baseline="0" dirty="0">
                <a:solidFill>
                  <a:schemeClr val="accent1"/>
                </a:solidFill>
                <a:latin typeface="Myriad Pro" panose="020B0503030403020204" pitchFamily="34" charset="0"/>
                <a:ea typeface="+mn-ea"/>
                <a:cs typeface="+mn-cs"/>
              </a:rPr>
              <a:t>, P</a:t>
            </a:r>
            <a:r>
              <a:rPr lang="en-US" sz="1300" b="0" i="0" u="none" strike="noStrike" kern="1200" baseline="0" dirty="0" err="1">
                <a:solidFill>
                  <a:schemeClr val="accent1"/>
                </a:solidFill>
                <a:latin typeface="Myriad Pro" panose="020B0503030403020204" pitchFamily="34" charset="0"/>
                <a:ea typeface="+mn-ea"/>
                <a:cs typeface="+mn-cs"/>
              </a:rPr>
              <a:t>rague</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
        <p:nvSpPr>
          <p:cNvPr id="9" name="TextovéPole 7"/>
          <p:cNvSpPr txBox="1"/>
          <p:nvPr userDrawn="1"/>
        </p:nvSpPr>
        <p:spPr>
          <a:xfrm>
            <a:off x="3878797" y="6777048"/>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JAROSLAV K</a:t>
            </a:r>
            <a:r>
              <a:rPr lang="cs-CZ" sz="1300" b="0" i="0" u="none" strike="noStrike" kern="1200" baseline="0" dirty="0">
                <a:solidFill>
                  <a:schemeClr val="accent1"/>
                </a:solidFill>
                <a:latin typeface="Myriad Pro" panose="020B0503030403020204" pitchFamily="34" charset="0"/>
                <a:ea typeface="+mn-ea"/>
                <a:cs typeface="+mn-cs"/>
              </a:rPr>
              <a:t>ŘIVÁNEK</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chemeClr val="accent1"/>
                </a:solidFill>
                <a:latin typeface="Myriad Pro" panose="020B0503030403020204" pitchFamily="34" charset="0"/>
                <a:ea typeface="+mn-ea"/>
                <a:cs typeface="+mn-cs"/>
                <a:sym typeface="Wingdings" panose="05000000000000000000" pitchFamily="2" charset="2"/>
              </a:rPr>
              <a:t>j</a:t>
            </a:r>
            <a:r>
              <a:rPr lang="cs-CZ" sz="1300" b="0" i="0" u="none" strike="noStrike" kern="1200" baseline="0" dirty="0" err="1">
                <a:solidFill>
                  <a:schemeClr val="accent1"/>
                </a:solidFill>
                <a:latin typeface="Myriad Pro" panose="020B0503030403020204" pitchFamily="34" charset="0"/>
                <a:ea typeface="+mn-ea"/>
                <a:cs typeface="+mn-cs"/>
              </a:rPr>
              <a:t>aroslav.krivanek</a:t>
            </a:r>
            <a:r>
              <a:rPr lang="en-US" sz="1300" b="0" i="0" u="none" strike="noStrike" kern="1200" baseline="0" dirty="0">
                <a:solidFill>
                  <a:schemeClr val="accent1"/>
                </a:solidFill>
                <a:latin typeface="Myriad Pro" panose="020B0503030403020204" pitchFamily="34" charset="0"/>
                <a:ea typeface="+mn-ea"/>
                <a:cs typeface="+mn-cs"/>
              </a:rPr>
              <a:t>@mff.cuni.cz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en-US" sz="1300" b="0" i="0" u="none" strike="noStrike" kern="1200" baseline="0" dirty="0" err="1">
                <a:solidFill>
                  <a:schemeClr val="accent1"/>
                </a:solidFill>
                <a:latin typeface="Myriad Pro" panose="020B0503030403020204" pitchFamily="34" charset="0"/>
                <a:ea typeface="+mn-ea"/>
                <a:cs typeface="+mn-cs"/>
              </a:rPr>
              <a:t>jaroslav</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5" indent="-269775">
              <a:defRPr>
                <a:solidFill>
                  <a:schemeClr val="bg1"/>
                </a:solidFill>
              </a:defRPr>
            </a:lvl4pPr>
            <a:lvl5pPr marL="536376" indent="-266601">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5248184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5310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084786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01507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8990294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721593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873082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174604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445996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02474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9787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30072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3029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2609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926851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8973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870409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4558202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913351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044156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6022481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7886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520973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853332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076306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45592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111582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3548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370193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3478838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309268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01030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6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728998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2812880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092100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6" y="4367812"/>
            <a:ext cx="7614204" cy="0"/>
          </a:xfrm>
          <a:prstGeom prst="line">
            <a:avLst/>
          </a:prstGeom>
          <a:noFill/>
          <a:ln w="19050">
            <a:solidFill>
              <a:schemeClr val="accent1"/>
            </a:solidFill>
            <a:round/>
            <a:headEnd/>
            <a:tailEnd/>
          </a:ln>
          <a:effectLst/>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4"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980146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02" algn="l" rtl="0" fontAlgn="base">
              <a:spcBef>
                <a:spcPct val="0"/>
              </a:spcBef>
              <a:spcAft>
                <a:spcPct val="0"/>
              </a:spcAft>
              <a:defRPr kern="1200">
                <a:solidFill>
                  <a:schemeClr val="tx1"/>
                </a:solidFill>
                <a:latin typeface="Lucida Console" pitchFamily="49" charset="0"/>
                <a:ea typeface="+mn-ea"/>
                <a:cs typeface="+mn-cs"/>
              </a:defRPr>
            </a:lvl2pPr>
            <a:lvl3pPr marL="1042402" algn="l" rtl="0" fontAlgn="base">
              <a:spcBef>
                <a:spcPct val="0"/>
              </a:spcBef>
              <a:spcAft>
                <a:spcPct val="0"/>
              </a:spcAft>
              <a:defRPr kern="1200">
                <a:solidFill>
                  <a:schemeClr val="tx1"/>
                </a:solidFill>
                <a:latin typeface="Lucida Console" pitchFamily="49" charset="0"/>
                <a:ea typeface="+mn-ea"/>
                <a:cs typeface="+mn-cs"/>
              </a:defRPr>
            </a:lvl3pPr>
            <a:lvl4pPr marL="1563601" algn="l" rtl="0" fontAlgn="base">
              <a:spcBef>
                <a:spcPct val="0"/>
              </a:spcBef>
              <a:spcAft>
                <a:spcPct val="0"/>
              </a:spcAft>
              <a:defRPr kern="1200">
                <a:solidFill>
                  <a:schemeClr val="tx1"/>
                </a:solidFill>
                <a:latin typeface="Lucida Console" pitchFamily="49" charset="0"/>
                <a:ea typeface="+mn-ea"/>
                <a:cs typeface="+mn-cs"/>
              </a:defRPr>
            </a:lvl4pPr>
            <a:lvl5pPr marL="2084804" algn="l" rtl="0" fontAlgn="base">
              <a:spcBef>
                <a:spcPct val="0"/>
              </a:spcBef>
              <a:spcAft>
                <a:spcPct val="0"/>
              </a:spcAft>
              <a:defRPr kern="1200">
                <a:solidFill>
                  <a:schemeClr val="tx1"/>
                </a:solidFill>
                <a:latin typeface="Lucida Console" pitchFamily="49" charset="0"/>
                <a:ea typeface="+mn-ea"/>
                <a:cs typeface="+mn-cs"/>
              </a:defRPr>
            </a:lvl5pPr>
            <a:lvl6pPr marL="2606001" algn="l" defTabSz="1042402" rtl="0" eaLnBrk="1" latinLnBrk="0" hangingPunct="1">
              <a:defRPr kern="1200">
                <a:solidFill>
                  <a:schemeClr val="tx1"/>
                </a:solidFill>
                <a:latin typeface="Lucida Console" pitchFamily="49" charset="0"/>
                <a:ea typeface="+mn-ea"/>
                <a:cs typeface="+mn-cs"/>
              </a:defRPr>
            </a:lvl6pPr>
            <a:lvl7pPr marL="3127204" algn="l" defTabSz="1042402" rtl="0" eaLnBrk="1" latinLnBrk="0" hangingPunct="1">
              <a:defRPr kern="1200">
                <a:solidFill>
                  <a:schemeClr val="tx1"/>
                </a:solidFill>
                <a:latin typeface="Lucida Console" pitchFamily="49" charset="0"/>
                <a:ea typeface="+mn-ea"/>
                <a:cs typeface="+mn-cs"/>
              </a:defRPr>
            </a:lvl7pPr>
            <a:lvl8pPr marL="3648405" algn="l" defTabSz="1042402" rtl="0" eaLnBrk="1" latinLnBrk="0" hangingPunct="1">
              <a:defRPr kern="1200">
                <a:solidFill>
                  <a:schemeClr val="tx1"/>
                </a:solidFill>
                <a:latin typeface="Lucida Console" pitchFamily="49" charset="0"/>
                <a:ea typeface="+mn-ea"/>
                <a:cs typeface="+mn-cs"/>
              </a:defRPr>
            </a:lvl8pPr>
            <a:lvl9pPr marL="4169607" algn="l" defTabSz="1042402"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461028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631628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476414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867537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5" y="1692178"/>
            <a:ext cx="4725930"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295"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082104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904772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72814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4" y="300989"/>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4" y="1581937"/>
            <a:ext cx="3517533" cy="5171028"/>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50700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0"/>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202" indent="0">
              <a:buNone/>
              <a:defRPr sz="3200"/>
            </a:lvl2pPr>
            <a:lvl3pPr marL="1042402" indent="0">
              <a:buNone/>
              <a:defRPr sz="2700"/>
            </a:lvl3pPr>
            <a:lvl4pPr marL="1563601" indent="0">
              <a:buNone/>
              <a:defRPr sz="2300"/>
            </a:lvl4pPr>
            <a:lvl5pPr marL="2084804" indent="0">
              <a:buNone/>
              <a:defRPr sz="2300"/>
            </a:lvl5pPr>
            <a:lvl6pPr marL="2606001" indent="0">
              <a:buNone/>
              <a:defRPr sz="2300"/>
            </a:lvl6pPr>
            <a:lvl7pPr marL="3127204" indent="0">
              <a:buNone/>
              <a:defRPr sz="2300"/>
            </a:lvl7pPr>
            <a:lvl8pPr marL="3648405" indent="0">
              <a:buNone/>
              <a:defRPr sz="2300"/>
            </a:lvl8pPr>
            <a:lvl9pPr marL="4169607" indent="0">
              <a:buNone/>
              <a:defRPr sz="2300"/>
            </a:lvl9pPr>
          </a:lstStyle>
          <a:p>
            <a:pPr lvl="0"/>
            <a:endParaRPr lang="en-US" noProof="0"/>
          </a:p>
        </p:txBody>
      </p:sp>
      <p:sp>
        <p:nvSpPr>
          <p:cNvPr id="4" name="Text Placeholder 3"/>
          <p:cNvSpPr>
            <a:spLocks noGrp="1"/>
          </p:cNvSpPr>
          <p:nvPr>
            <p:ph type="body" sz="half" idx="2"/>
          </p:nvPr>
        </p:nvSpPr>
        <p:spPr>
          <a:xfrm>
            <a:off x="2095674" y="5916499"/>
            <a:ext cx="6415088" cy="887212"/>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923888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33773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523002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3"/>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827985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740145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2931515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928086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22352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3"/>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76379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prstGeom prst="rect">
            <a:avLst/>
          </a:prstGeom>
          <a:ln/>
        </p:spPr>
        <p:txBody>
          <a:bodyPr lIns="104249" tIns="52124" rIns="104249" bIns="52124"/>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9" tIns="52124" rIns="104249" bIns="5212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45" algn="l" rtl="0" fontAlgn="base">
              <a:spcBef>
                <a:spcPct val="0"/>
              </a:spcBef>
              <a:spcAft>
                <a:spcPct val="0"/>
              </a:spcAft>
              <a:defRPr kern="1200">
                <a:solidFill>
                  <a:schemeClr val="tx1"/>
                </a:solidFill>
                <a:latin typeface="Lucida Console" pitchFamily="49" charset="0"/>
                <a:ea typeface="+mn-ea"/>
                <a:cs typeface="+mn-cs"/>
              </a:defRPr>
            </a:lvl2pPr>
            <a:lvl3pPr marL="1042487" algn="l" rtl="0" fontAlgn="base">
              <a:spcBef>
                <a:spcPct val="0"/>
              </a:spcBef>
              <a:spcAft>
                <a:spcPct val="0"/>
              </a:spcAft>
              <a:defRPr kern="1200">
                <a:solidFill>
                  <a:schemeClr val="tx1"/>
                </a:solidFill>
                <a:latin typeface="Lucida Console" pitchFamily="49" charset="0"/>
                <a:ea typeface="+mn-ea"/>
                <a:cs typeface="+mn-cs"/>
              </a:defRPr>
            </a:lvl3pPr>
            <a:lvl4pPr marL="1563729" algn="l" rtl="0" fontAlgn="base">
              <a:spcBef>
                <a:spcPct val="0"/>
              </a:spcBef>
              <a:spcAft>
                <a:spcPct val="0"/>
              </a:spcAft>
              <a:defRPr kern="1200">
                <a:solidFill>
                  <a:schemeClr val="tx1"/>
                </a:solidFill>
                <a:latin typeface="Lucida Console" pitchFamily="49" charset="0"/>
                <a:ea typeface="+mn-ea"/>
                <a:cs typeface="+mn-cs"/>
              </a:defRPr>
            </a:lvl4pPr>
            <a:lvl5pPr marL="2084973" algn="l" rtl="0" fontAlgn="base">
              <a:spcBef>
                <a:spcPct val="0"/>
              </a:spcBef>
              <a:spcAft>
                <a:spcPct val="0"/>
              </a:spcAft>
              <a:defRPr kern="1200">
                <a:solidFill>
                  <a:schemeClr val="tx1"/>
                </a:solidFill>
                <a:latin typeface="Lucida Console" pitchFamily="49" charset="0"/>
                <a:ea typeface="+mn-ea"/>
                <a:cs typeface="+mn-cs"/>
              </a:defRPr>
            </a:lvl5pPr>
            <a:lvl6pPr marL="2606215" algn="l" defTabSz="1042487" rtl="0" eaLnBrk="1" latinLnBrk="0" hangingPunct="1">
              <a:defRPr kern="1200">
                <a:solidFill>
                  <a:schemeClr val="tx1"/>
                </a:solidFill>
                <a:latin typeface="Lucida Console" pitchFamily="49" charset="0"/>
                <a:ea typeface="+mn-ea"/>
                <a:cs typeface="+mn-cs"/>
              </a:defRPr>
            </a:lvl6pPr>
            <a:lvl7pPr marL="3127460" algn="l" defTabSz="1042487" rtl="0" eaLnBrk="1" latinLnBrk="0" hangingPunct="1">
              <a:defRPr kern="1200">
                <a:solidFill>
                  <a:schemeClr val="tx1"/>
                </a:solidFill>
                <a:latin typeface="Lucida Console" pitchFamily="49" charset="0"/>
                <a:ea typeface="+mn-ea"/>
                <a:cs typeface="+mn-cs"/>
              </a:defRPr>
            </a:lvl7pPr>
            <a:lvl8pPr marL="3648702" algn="l" defTabSz="1042487" rtl="0" eaLnBrk="1" latinLnBrk="0" hangingPunct="1">
              <a:defRPr kern="1200">
                <a:solidFill>
                  <a:schemeClr val="tx1"/>
                </a:solidFill>
                <a:latin typeface="Lucida Console" pitchFamily="49" charset="0"/>
                <a:ea typeface="+mn-ea"/>
                <a:cs typeface="+mn-cs"/>
              </a:defRPr>
            </a:lvl8pPr>
            <a:lvl9pPr marL="4169946" algn="l" defTabSz="1042487"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2008971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26164267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655176"/>
            <a:ext cx="8797594" cy="477737"/>
          </a:xfrm>
          <a:prstGeom prst="rect">
            <a:avLst/>
          </a:prstGeom>
        </p:spPr>
        <p:txBody>
          <a:bodyPr lIns="135429"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4193753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8043847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1172552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5174482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645448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9471774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56333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638491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3988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1" y="4857793"/>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1" y="3204115"/>
            <a:ext cx="9088041" cy="1653678"/>
          </a:xfrm>
        </p:spPr>
        <p:txBody>
          <a:bodyPr anchor="b"/>
          <a:lstStyle>
            <a:lvl1pPr marL="0" indent="0">
              <a:buNone/>
              <a:defRPr sz="2300"/>
            </a:lvl1pPr>
            <a:lvl2pPr marL="521373" indent="0">
              <a:buNone/>
              <a:defRPr sz="2100"/>
            </a:lvl2pPr>
            <a:lvl3pPr marL="1042744" indent="0">
              <a:buNone/>
              <a:defRPr sz="1800"/>
            </a:lvl3pPr>
            <a:lvl4pPr marL="1564117" indent="0">
              <a:buNone/>
              <a:defRPr sz="1600"/>
            </a:lvl4pPr>
            <a:lvl5pPr marL="2085489" indent="0">
              <a:buNone/>
              <a:defRPr sz="1600"/>
            </a:lvl5pPr>
            <a:lvl6pPr marL="2606860" indent="0">
              <a:buNone/>
              <a:defRPr sz="1600"/>
            </a:lvl6pPr>
            <a:lvl7pPr marL="3128233" indent="0">
              <a:buNone/>
              <a:defRPr sz="1600"/>
            </a:lvl7pPr>
            <a:lvl8pPr marL="3649605" indent="0">
              <a:buNone/>
              <a:defRPr sz="1600"/>
            </a:lvl8pPr>
            <a:lvl9pPr marL="4170977"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xfrm>
            <a:off x="534591" y="6882455"/>
            <a:ext cx="2494756" cy="503978"/>
          </a:xfrm>
          <a:prstGeom prst="rect">
            <a:avLst/>
          </a:prstGeom>
          <a:ln/>
        </p:spPr>
        <p:txBody>
          <a:bodyPr lIns="104274" tIns="52138" rIns="104274" bIns="52138"/>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Computer Graphics III (NPGR010) – J. Křivánek 2016</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extLst>
      <p:ext uri="{BB962C8B-B14F-4D97-AF65-F5344CB8AC3E}">
        <p14:creationId xmlns:p14="http://schemas.microsoft.com/office/powerpoint/2010/main" val="33001708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86896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717924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00861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568760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6331607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067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7955523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670386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202870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4032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11020"/>
      </p:ext>
    </p:extLst>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7851760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7920079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866523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602149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6663825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1744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191233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13194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93223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8424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28146"/>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46416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83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851996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495383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3997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1"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0131349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1"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1983802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19604938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681578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1"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72922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21" name="Picture Placeholder 20"/>
          <p:cNvSpPr>
            <a:spLocks noGrp="1"/>
          </p:cNvSpPr>
          <p:nvPr>
            <p:ph type="pic" sz="quarter" idx="14"/>
          </p:nvPr>
        </p:nvSpPr>
        <p:spPr>
          <a:xfrm>
            <a:off x="4343553" y="5"/>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438770165"/>
      </p:ext>
    </p:extLst>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79398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7993810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32993822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1"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817544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124648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1"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1"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32000076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1"/>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0" y="4176715"/>
            <a:ext cx="9088041" cy="3254395"/>
          </a:xfrm>
        </p:spPr>
        <p:txBody>
          <a:bodyPr anchor="b"/>
          <a:lstStyle>
            <a:lvl1pPr marL="0" indent="0">
              <a:buNone/>
              <a:defRPr sz="2300"/>
            </a:lvl1pPr>
            <a:lvl2pPr marL="521437" indent="0">
              <a:buNone/>
              <a:defRPr sz="2100"/>
            </a:lvl2pPr>
            <a:lvl3pPr marL="1042873" indent="0">
              <a:buNone/>
              <a:defRPr sz="1800"/>
            </a:lvl3pPr>
            <a:lvl4pPr marL="1564310" indent="0">
              <a:buNone/>
              <a:defRPr sz="1600"/>
            </a:lvl4pPr>
            <a:lvl5pPr marL="2085746" indent="0">
              <a:buNone/>
              <a:defRPr sz="1600"/>
            </a:lvl5pPr>
            <a:lvl6pPr marL="2607183" indent="0">
              <a:buNone/>
              <a:defRPr sz="1600"/>
            </a:lvl6pPr>
            <a:lvl7pPr marL="3128620" indent="0">
              <a:buNone/>
              <a:defRPr sz="1600"/>
            </a:lvl7pPr>
            <a:lvl8pPr marL="3650056" indent="0">
              <a:buNone/>
              <a:defRPr sz="1600"/>
            </a:lvl8pPr>
            <a:lvl9pPr marL="4171493" indent="0">
              <a:buNone/>
              <a:defRPr sz="1600"/>
            </a:lvl9pPr>
          </a:lstStyle>
          <a:p>
            <a:pPr lvl="0"/>
            <a:r>
              <a:rPr lang="en-US" dirty="0"/>
              <a:t>Click to edit Master text styles</a:t>
            </a:r>
          </a:p>
        </p:txBody>
      </p:sp>
    </p:spTree>
    <p:extLst>
      <p:ext uri="{BB962C8B-B14F-4D97-AF65-F5344CB8AC3E}">
        <p14:creationId xmlns:p14="http://schemas.microsoft.com/office/powerpoint/2010/main" val="309715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088" y="6987365"/>
            <a:ext cx="545642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Computer Graphics Group</a:t>
            </a:r>
            <a:r>
              <a:rPr lang="sk-SK"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Charles University in Prague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797" y="6778102"/>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JAROSLAV K</a:t>
            </a:r>
            <a:r>
              <a:rPr lang="cs-CZ"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ŘIVÁNEK</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rgbClr val="EB6B18"/>
                </a:solidFill>
                <a:latin typeface="Myriad Pro" panose="020B0503030403020204" pitchFamily="34" charset="0"/>
                <a:ea typeface="+mn-ea"/>
                <a:cs typeface="+mn-cs"/>
              </a:rPr>
              <a:t>jaroslav.krivanek</a:t>
            </a:r>
            <a:r>
              <a:rPr lang="en-US" sz="1300" b="0" i="0" u="none" strike="noStrike" kern="1200" baseline="0" dirty="0">
                <a:solidFill>
                  <a:srgbClr val="EB6B18"/>
                </a:solidFill>
                <a:latin typeface="Myriad Pro" panose="020B0503030403020204" pitchFamily="34" charset="0"/>
                <a:ea typeface="+mn-ea"/>
                <a:cs typeface="+mn-cs"/>
              </a:rPr>
              <a:t>@mff.cuni.cz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en-US" sz="1300" b="0" i="0" u="none" strike="noStrike" kern="1200" baseline="0" dirty="0" err="1">
                <a:solidFill>
                  <a:srgbClr val="EB6B18"/>
                </a:solidFill>
                <a:latin typeface="Myriad Pro" panose="020B0503030403020204" pitchFamily="34" charset="0"/>
                <a:ea typeface="+mn-ea"/>
                <a:cs typeface="+mn-cs"/>
              </a:rPr>
              <a:t>jaroslav</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4" name="Picture Placeholder 13"/>
          <p:cNvSpPr>
            <a:spLocks noGrp="1"/>
          </p:cNvSpPr>
          <p:nvPr>
            <p:ph type="pic" sz="quarter" idx="13"/>
          </p:nvPr>
        </p:nvSpPr>
        <p:spPr>
          <a:xfrm>
            <a:off x="0" y="5"/>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589253428"/>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9"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2544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Tree>
    <p:extLst>
      <p:ext uri="{BB962C8B-B14F-4D97-AF65-F5344CB8AC3E}">
        <p14:creationId xmlns:p14="http://schemas.microsoft.com/office/powerpoint/2010/main" val="68293311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5" name="Footer Placeholder 4"/>
          <p:cNvSpPr>
            <a:spLocks noGrp="1"/>
          </p:cNvSpPr>
          <p:nvPr>
            <p:ph type="ftr" sz="quarter" idx="11"/>
          </p:nvPr>
        </p:nvSpPr>
        <p:spPr>
          <a:xfrm>
            <a:off x="3541663" y="7006704"/>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cxnSp>
        <p:nvCxnSpPr>
          <p:cNvPr id="6" name="Straight Connector 5"/>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6583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86376800"/>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137387678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1045880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1217004388"/>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7"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11571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2366814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3109"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chemeClr val="accent1"/>
                </a:solidFill>
                <a:latin typeface="Myriad Pro" panose="020B0503030403020204" pitchFamily="34" charset="0"/>
                <a:ea typeface="+mn-ea"/>
                <a:cs typeface="+mn-cs"/>
              </a:rPr>
              <a:t>Skupina po</a:t>
            </a:r>
            <a:r>
              <a:rPr lang="sk-SK" sz="1300" b="0" i="0" u="none" strike="noStrike" kern="1200" baseline="0">
                <a:solidFill>
                  <a:schemeClr val="accent1"/>
                </a:solidFill>
                <a:latin typeface="Myriad Pro" panose="020B0503030403020204" pitchFamily="34" charset="0"/>
                <a:ea typeface="+mn-ea"/>
                <a:cs typeface="+mn-cs"/>
              </a:rPr>
              <a:t>čítačové grafiky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Matematicko-fyzikální </a:t>
            </a:r>
            <a:r>
              <a:rPr lang="cs-CZ" sz="1300" b="0" i="0" u="none" strike="noStrike" kern="1200" baseline="0" dirty="0">
                <a:solidFill>
                  <a:schemeClr val="accent1"/>
                </a:solidFill>
                <a:latin typeface="Myriad Pro" panose="020B0503030403020204" pitchFamily="34" charset="0"/>
                <a:ea typeface="+mn-ea"/>
                <a:cs typeface="+mn-cs"/>
              </a:rPr>
              <a:t>fakulta </a:t>
            </a:r>
            <a:r>
              <a:rPr lang="cs-CZ" sz="7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a:t>
            </a:r>
            <a:r>
              <a:rPr lang="cs-CZ" sz="1300" b="0" i="0" u="none" strike="noStrike" kern="1200" baseline="0">
                <a:solidFill>
                  <a:schemeClr val="accent1"/>
                </a:solidFill>
                <a:latin typeface="Myriad Pro" panose="020B0503030403020204" pitchFamily="34" charset="0"/>
                <a:ea typeface="+mn-ea"/>
                <a:cs typeface="+mn-cs"/>
              </a:rPr>
              <a:t>Univerzita Karlova v Praze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Malostranské </a:t>
            </a:r>
            <a:r>
              <a:rPr lang="cs-CZ" sz="13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118 00 Praha 1, </a:t>
            </a:r>
            <a:r>
              <a:rPr lang="cs-CZ" sz="1300" b="0" i="0" u="none" strike="noStrike" kern="1200" baseline="0">
                <a:solidFill>
                  <a:schemeClr val="accent1"/>
                </a:solidFill>
                <a:latin typeface="Myriad Pro" panose="020B0503030403020204" pitchFamily="34" charset="0"/>
                <a:ea typeface="+mn-ea"/>
                <a:cs typeface="+mn-cs"/>
              </a:rPr>
              <a:t>Česká republika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www.mff.cuni.cz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261320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66333" indent="0">
              <a:buFontTx/>
              <a:buNone/>
              <a:defRPr sz="800">
                <a:latin typeface="Mission Gothic Regular" pitchFamily="50" charset="0"/>
              </a:defRPr>
            </a:lvl2pPr>
            <a:lvl3pPr marL="732670" indent="0">
              <a:buFontTx/>
              <a:buNone/>
              <a:defRPr sz="800">
                <a:latin typeface="Mission Gothic Regular" pitchFamily="50" charset="0"/>
              </a:defRPr>
            </a:lvl3pPr>
            <a:lvl4pPr marL="1099005" indent="0">
              <a:buFontTx/>
              <a:buNone/>
              <a:defRPr sz="800">
                <a:latin typeface="Mission Gothic Regular" pitchFamily="50" charset="0"/>
              </a:defRPr>
            </a:lvl4pPr>
            <a:lvl5pPr marL="1465341"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9003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8" y="864469"/>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33755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3" y="1679930"/>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5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4529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80" algn="l" rtl="0" fontAlgn="base">
              <a:spcBef>
                <a:spcPct val="0"/>
              </a:spcBef>
              <a:spcAft>
                <a:spcPct val="0"/>
              </a:spcAft>
              <a:defRPr kern="1200">
                <a:solidFill>
                  <a:schemeClr val="tx1"/>
                </a:solidFill>
                <a:latin typeface="Lucida Console" pitchFamily="49" charset="0"/>
                <a:ea typeface="+mn-ea"/>
                <a:cs typeface="+mn-cs"/>
              </a:defRPr>
            </a:lvl2pPr>
            <a:lvl3pPr marL="1042358" algn="l" rtl="0" fontAlgn="base">
              <a:spcBef>
                <a:spcPct val="0"/>
              </a:spcBef>
              <a:spcAft>
                <a:spcPct val="0"/>
              </a:spcAft>
              <a:defRPr kern="1200">
                <a:solidFill>
                  <a:schemeClr val="tx1"/>
                </a:solidFill>
                <a:latin typeface="Lucida Console" pitchFamily="49" charset="0"/>
                <a:ea typeface="+mn-ea"/>
                <a:cs typeface="+mn-cs"/>
              </a:defRPr>
            </a:lvl3pPr>
            <a:lvl4pPr marL="1563535" algn="l" rtl="0" fontAlgn="base">
              <a:spcBef>
                <a:spcPct val="0"/>
              </a:spcBef>
              <a:spcAft>
                <a:spcPct val="0"/>
              </a:spcAft>
              <a:defRPr kern="1200">
                <a:solidFill>
                  <a:schemeClr val="tx1"/>
                </a:solidFill>
                <a:latin typeface="Lucida Console" pitchFamily="49" charset="0"/>
                <a:ea typeface="+mn-ea"/>
                <a:cs typeface="+mn-cs"/>
              </a:defRPr>
            </a:lvl4pPr>
            <a:lvl5pPr marL="2084715" algn="l" rtl="0" fontAlgn="base">
              <a:spcBef>
                <a:spcPct val="0"/>
              </a:spcBef>
              <a:spcAft>
                <a:spcPct val="0"/>
              </a:spcAft>
              <a:defRPr kern="1200">
                <a:solidFill>
                  <a:schemeClr val="tx1"/>
                </a:solidFill>
                <a:latin typeface="Lucida Console" pitchFamily="49" charset="0"/>
                <a:ea typeface="+mn-ea"/>
                <a:cs typeface="+mn-cs"/>
              </a:defRPr>
            </a:lvl5pPr>
            <a:lvl6pPr marL="2605893" algn="l" defTabSz="1042358" rtl="0" eaLnBrk="1" latinLnBrk="0" hangingPunct="1">
              <a:defRPr kern="1200">
                <a:solidFill>
                  <a:schemeClr val="tx1"/>
                </a:solidFill>
                <a:latin typeface="Lucida Console" pitchFamily="49" charset="0"/>
                <a:ea typeface="+mn-ea"/>
                <a:cs typeface="+mn-cs"/>
              </a:defRPr>
            </a:lvl6pPr>
            <a:lvl7pPr marL="3127073" algn="l" defTabSz="1042358" rtl="0" eaLnBrk="1" latinLnBrk="0" hangingPunct="1">
              <a:defRPr kern="1200">
                <a:solidFill>
                  <a:schemeClr val="tx1"/>
                </a:solidFill>
                <a:latin typeface="Lucida Console" pitchFamily="49" charset="0"/>
                <a:ea typeface="+mn-ea"/>
                <a:cs typeface="+mn-cs"/>
              </a:defRPr>
            </a:lvl7pPr>
            <a:lvl8pPr marL="3648251" algn="l" defTabSz="1042358" rtl="0" eaLnBrk="1" latinLnBrk="0" hangingPunct="1">
              <a:defRPr kern="1200">
                <a:solidFill>
                  <a:schemeClr val="tx1"/>
                </a:solidFill>
                <a:latin typeface="Lucida Console" pitchFamily="49" charset="0"/>
                <a:ea typeface="+mn-ea"/>
                <a:cs typeface="+mn-cs"/>
              </a:defRPr>
            </a:lvl8pPr>
            <a:lvl9pPr marL="4169431" algn="l" defTabSz="1042358"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356423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4169826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spTree>
    <p:extLst>
      <p:ext uri="{BB962C8B-B14F-4D97-AF65-F5344CB8AC3E}">
        <p14:creationId xmlns:p14="http://schemas.microsoft.com/office/powerpoint/2010/main" val="3987981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20886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397"/>
            <a:ext cx="4725930"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38649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3789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3115"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rgbClr val="EB6B18"/>
                </a:solidFill>
                <a:latin typeface="Myriad Pro" panose="020B0503030403020204" pitchFamily="34" charset="0"/>
                <a:ea typeface="+mn-ea"/>
                <a:cs typeface="+mn-cs"/>
              </a:rPr>
              <a:t>Skupina po</a:t>
            </a:r>
            <a:r>
              <a:rPr lang="sk-SK" sz="1300" b="0" i="0" u="none" strike="noStrike" kern="1200" baseline="0">
                <a:solidFill>
                  <a:srgbClr val="EB6B18"/>
                </a:solidFill>
                <a:latin typeface="Myriad Pro" panose="020B0503030403020204" pitchFamily="34" charset="0"/>
                <a:ea typeface="+mn-ea"/>
                <a:cs typeface="+mn-cs"/>
              </a:rPr>
              <a:t>čítačové grafiky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Matematicko-fyzikální fakulta </a:t>
            </a:r>
            <a:r>
              <a:rPr lang="cs-CZ" sz="7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Univerzita Karlova v Praze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Malostranské nám. 25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118 00 Praha 1, Česká republika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www.mff.cuni.cz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08785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3"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3" y="1581937"/>
            <a:ext cx="3517533" cy="5171028"/>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25500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8"/>
            <a:ext cx="6415088" cy="62472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600"/>
            </a:lvl1pPr>
            <a:lvl2pPr marL="521180" indent="0">
              <a:buNone/>
              <a:defRPr sz="3200"/>
            </a:lvl2pPr>
            <a:lvl3pPr marL="1042358" indent="0">
              <a:buNone/>
              <a:defRPr sz="2700"/>
            </a:lvl3pPr>
            <a:lvl4pPr marL="1563535" indent="0">
              <a:buNone/>
              <a:defRPr sz="2300"/>
            </a:lvl4pPr>
            <a:lvl5pPr marL="2084715" indent="0">
              <a:buNone/>
              <a:defRPr sz="2300"/>
            </a:lvl5pPr>
            <a:lvl6pPr marL="2605893" indent="0">
              <a:buNone/>
              <a:defRPr sz="2300"/>
            </a:lvl6pPr>
            <a:lvl7pPr marL="3127073" indent="0">
              <a:buNone/>
              <a:defRPr sz="2300"/>
            </a:lvl7pPr>
            <a:lvl8pPr marL="3648251" indent="0">
              <a:buNone/>
              <a:defRPr sz="2300"/>
            </a:lvl8pPr>
            <a:lvl9pPr marL="4169431" indent="0">
              <a:buNone/>
              <a:defRPr sz="2300"/>
            </a:lvl9pPr>
          </a:lstStyle>
          <a:p>
            <a:pPr lvl="0"/>
            <a:endParaRPr lang="en-US" noProof="0"/>
          </a:p>
        </p:txBody>
      </p:sp>
      <p:sp>
        <p:nvSpPr>
          <p:cNvPr id="4" name="Text Placeholder 3"/>
          <p:cNvSpPr>
            <a:spLocks noGrp="1"/>
          </p:cNvSpPr>
          <p:nvPr>
            <p:ph type="body" sz="half" idx="2"/>
          </p:nvPr>
        </p:nvSpPr>
        <p:spPr>
          <a:xfrm>
            <a:off x="2095670" y="5916500"/>
            <a:ext cx="6415088" cy="887212"/>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60351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76634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95958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0"/>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503556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54925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36909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85876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1172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16" y="4"/>
            <a:ext cx="10690687" cy="2719387"/>
          </a:xfrm>
          <a:prstGeom prst="rect">
            <a:avLst/>
          </a:prstGeom>
        </p:spPr>
      </p:pic>
      <p:sp>
        <p:nvSpPr>
          <p:cNvPr id="8" name="Obdélník 7"/>
          <p:cNvSpPr/>
          <p:nvPr userDrawn="1"/>
        </p:nvSpPr>
        <p:spPr>
          <a:xfrm>
            <a:off x="0" y="899432"/>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84328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0"/>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58304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159150"/>
            <a:ext cx="10682903" cy="6400525"/>
          </a:xfrm>
          <a:prstGeom prst="rect">
            <a:avLst/>
          </a:prstGeom>
        </p:spPr>
        <p:txBody>
          <a:bodyPr lIns="164150" tIns="16415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79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794" indent="-260588">
              <a:buClr>
                <a:srgbClr val="FFC000"/>
              </a:buClr>
              <a:defRPr>
                <a:ln w="31750">
                  <a:noFill/>
                </a:ln>
                <a:effectLst>
                  <a:outerShdw blurRad="50800" dist="38100" dir="2700000" algn="tl" rotWithShape="0">
                    <a:prstClr val="black"/>
                  </a:outerShdw>
                </a:effectLst>
                <a:latin typeface="Calibri" pitchFamily="34" charset="0"/>
              </a:defRPr>
            </a:lvl3pPr>
            <a:lvl4pPr marL="1409716" indent="-23887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448" indent="-23887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3603355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6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3"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86837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3"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67220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3429211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512356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3"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80370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931843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5196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17" y="3"/>
            <a:ext cx="10690687" cy="3808461"/>
          </a:xfrm>
          <a:prstGeom prst="rect">
            <a:avLst/>
          </a:prstGeom>
        </p:spPr>
      </p:pic>
      <p:sp>
        <p:nvSpPr>
          <p:cNvPr id="11" name="Obdélník 7"/>
          <p:cNvSpPr/>
          <p:nvPr userDrawn="1"/>
        </p:nvSpPr>
        <p:spPr>
          <a:xfrm>
            <a:off x="0" y="899433"/>
            <a:ext cx="10692000" cy="6293626"/>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rgbClr val="EB6B18"/>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4264882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1452910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3"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402669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96032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3"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3"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233034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3"/>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a:t>Click to edit Master text styles</a:t>
            </a:r>
          </a:p>
        </p:txBody>
      </p:sp>
    </p:spTree>
    <p:extLst>
      <p:ext uri="{BB962C8B-B14F-4D97-AF65-F5344CB8AC3E}">
        <p14:creationId xmlns:p14="http://schemas.microsoft.com/office/powerpoint/2010/main" val="2723484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201"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5736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073" algn="l" rtl="0" fontAlgn="base">
              <a:spcBef>
                <a:spcPct val="0"/>
              </a:spcBef>
              <a:spcAft>
                <a:spcPct val="0"/>
              </a:spcAft>
              <a:defRPr kern="1200">
                <a:solidFill>
                  <a:schemeClr val="tx1"/>
                </a:solidFill>
                <a:latin typeface="Lucida Console" pitchFamily="49" charset="0"/>
                <a:ea typeface="+mn-ea"/>
                <a:cs typeface="+mn-cs"/>
              </a:defRPr>
            </a:lvl2pPr>
            <a:lvl3pPr marL="1042144" algn="l" rtl="0" fontAlgn="base">
              <a:spcBef>
                <a:spcPct val="0"/>
              </a:spcBef>
              <a:spcAft>
                <a:spcPct val="0"/>
              </a:spcAft>
              <a:defRPr kern="1200">
                <a:solidFill>
                  <a:schemeClr val="tx1"/>
                </a:solidFill>
                <a:latin typeface="Lucida Console" pitchFamily="49" charset="0"/>
                <a:ea typeface="+mn-ea"/>
                <a:cs typeface="+mn-cs"/>
              </a:defRPr>
            </a:lvl3pPr>
            <a:lvl4pPr marL="1563214" algn="l" rtl="0" fontAlgn="base">
              <a:spcBef>
                <a:spcPct val="0"/>
              </a:spcBef>
              <a:spcAft>
                <a:spcPct val="0"/>
              </a:spcAft>
              <a:defRPr kern="1200">
                <a:solidFill>
                  <a:schemeClr val="tx1"/>
                </a:solidFill>
                <a:latin typeface="Lucida Console" pitchFamily="49" charset="0"/>
                <a:ea typeface="+mn-ea"/>
                <a:cs typeface="+mn-cs"/>
              </a:defRPr>
            </a:lvl4pPr>
            <a:lvl5pPr marL="2084288" algn="l" rtl="0" fontAlgn="base">
              <a:spcBef>
                <a:spcPct val="0"/>
              </a:spcBef>
              <a:spcAft>
                <a:spcPct val="0"/>
              </a:spcAft>
              <a:defRPr kern="1200">
                <a:solidFill>
                  <a:schemeClr val="tx1"/>
                </a:solidFill>
                <a:latin typeface="Lucida Console" pitchFamily="49" charset="0"/>
                <a:ea typeface="+mn-ea"/>
                <a:cs typeface="+mn-cs"/>
              </a:defRPr>
            </a:lvl5pPr>
            <a:lvl6pPr marL="2605357" algn="l" defTabSz="1042144" rtl="0" eaLnBrk="1" latinLnBrk="0" hangingPunct="1">
              <a:defRPr kern="1200">
                <a:solidFill>
                  <a:schemeClr val="tx1"/>
                </a:solidFill>
                <a:latin typeface="Lucida Console" pitchFamily="49" charset="0"/>
                <a:ea typeface="+mn-ea"/>
                <a:cs typeface="+mn-cs"/>
              </a:defRPr>
            </a:lvl6pPr>
            <a:lvl7pPr marL="3126430" algn="l" defTabSz="1042144" rtl="0" eaLnBrk="1" latinLnBrk="0" hangingPunct="1">
              <a:defRPr kern="1200">
                <a:solidFill>
                  <a:schemeClr val="tx1"/>
                </a:solidFill>
                <a:latin typeface="Lucida Console" pitchFamily="49" charset="0"/>
                <a:ea typeface="+mn-ea"/>
                <a:cs typeface="+mn-cs"/>
              </a:defRPr>
            </a:lvl7pPr>
            <a:lvl8pPr marL="3647502" algn="l" defTabSz="1042144" rtl="0" eaLnBrk="1" latinLnBrk="0" hangingPunct="1">
              <a:defRPr kern="1200">
                <a:solidFill>
                  <a:schemeClr val="tx1"/>
                </a:solidFill>
                <a:latin typeface="Lucida Console" pitchFamily="49" charset="0"/>
                <a:ea typeface="+mn-ea"/>
                <a:cs typeface="+mn-cs"/>
              </a:defRPr>
            </a:lvl8pPr>
            <a:lvl9pPr marL="4168576" algn="l" defTabSz="1042144"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48941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3845152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spTree>
    <p:extLst>
      <p:ext uri="{BB962C8B-B14F-4D97-AF65-F5344CB8AC3E}">
        <p14:creationId xmlns:p14="http://schemas.microsoft.com/office/powerpoint/2010/main" val="1394145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7689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8" name="Zástupný symbol pro obsah 2"/>
          <p:cNvSpPr>
            <a:spLocks noGrp="1"/>
          </p:cNvSpPr>
          <p:nvPr>
            <p:ph idx="1" hasCustomPrompt="1"/>
          </p:nvPr>
        </p:nvSpPr>
        <p:spPr>
          <a:xfrm>
            <a:off x="852488" y="1585918"/>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117244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44205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7063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42966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9"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1004"/>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9" y="1581937"/>
            <a:ext cx="3517533" cy="5171028"/>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40859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3"/>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073" indent="0">
              <a:buNone/>
              <a:defRPr sz="3200"/>
            </a:lvl2pPr>
            <a:lvl3pPr marL="1042144" indent="0">
              <a:buNone/>
              <a:defRPr sz="2700"/>
            </a:lvl3pPr>
            <a:lvl4pPr marL="1563214" indent="0">
              <a:buNone/>
              <a:defRPr sz="2300"/>
            </a:lvl4pPr>
            <a:lvl5pPr marL="2084288" indent="0">
              <a:buNone/>
              <a:defRPr sz="2300"/>
            </a:lvl5pPr>
            <a:lvl6pPr marL="2605357" indent="0">
              <a:buNone/>
              <a:defRPr sz="2300"/>
            </a:lvl6pPr>
            <a:lvl7pPr marL="3126430" indent="0">
              <a:buNone/>
              <a:defRPr sz="2300"/>
            </a:lvl7pPr>
            <a:lvl8pPr marL="3647502" indent="0">
              <a:buNone/>
              <a:defRPr sz="2300"/>
            </a:lvl8pPr>
            <a:lvl9pPr marL="4168576" indent="0">
              <a:buNone/>
              <a:defRPr sz="2300"/>
            </a:lvl9pPr>
          </a:lstStyle>
          <a:p>
            <a:pPr lvl="0"/>
            <a:endParaRPr lang="en-US" noProof="0"/>
          </a:p>
        </p:txBody>
      </p:sp>
      <p:sp>
        <p:nvSpPr>
          <p:cNvPr id="4" name="Text Placeholder 3"/>
          <p:cNvSpPr>
            <a:spLocks noGrp="1"/>
          </p:cNvSpPr>
          <p:nvPr>
            <p:ph type="body" sz="half" idx="2"/>
          </p:nvPr>
        </p:nvSpPr>
        <p:spPr>
          <a:xfrm>
            <a:off x="2095674" y="5916502"/>
            <a:ext cx="6415088" cy="887212"/>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11523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0413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44612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274220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02612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982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18"/>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15601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99645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35223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11102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15" tIns="164115">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617">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554" indent="-260532">
              <a:buClr>
                <a:srgbClr val="FFC000"/>
              </a:buClr>
              <a:defRPr>
                <a:ln w="31750">
                  <a:noFill/>
                </a:ln>
                <a:effectLst>
                  <a:outerShdw blurRad="50800" dist="38100" dir="2700000" algn="tl" rotWithShape="0">
                    <a:prstClr val="black"/>
                  </a:outerShdw>
                </a:effectLst>
                <a:latin typeface="Calibri" pitchFamily="34" charset="0"/>
              </a:defRPr>
            </a:lvl3pPr>
            <a:lvl4pPr marL="1409426" indent="-23882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106" indent="-23882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4055520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122704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114418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01659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501192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31464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6513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lstStyle>
            <a:lvl1pPr marL="0" indent="0">
              <a:buNone/>
              <a:defRPr sz="2400" b="1"/>
            </a:lvl1pPr>
            <a:lvl2pPr marL="0" indent="0">
              <a:buNone/>
              <a:defRPr u="sng"/>
            </a:lvl2pPr>
            <a:lvl3pPr marL="0" indent="0">
              <a:buNone/>
              <a:defRPr sz="2400"/>
            </a:lvl3pPr>
            <a:lvl4pPr marL="269775" indent="-269775">
              <a:defRPr/>
            </a:lvl4pPr>
            <a:lvl5pPr marL="536376" indent="-266601">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929275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30533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857029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9252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042501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9767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60962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72804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844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98234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0877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10.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11.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6.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9.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57" y="0"/>
            <a:ext cx="9544895" cy="927913"/>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0"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 id="2147483670" r:id="rId15"/>
    <p:sldLayoutId id="2147483889" r:id="rId16"/>
  </p:sldLayoutIdLst>
  <p:hf hdr="0" dt="0"/>
  <p:txStyles>
    <p:titleStyle>
      <a:lvl1pPr algn="l" defTabSz="1007569"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3" indent="-251893" algn="l" defTabSz="1007569"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76" indent="-266601" algn="l" defTabSz="1007569"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06" indent="-360229" algn="l" defTabSz="1007569" rtl="0" eaLnBrk="1" latinLnBrk="0" hangingPunct="1">
        <a:lnSpc>
          <a:spcPct val="110000"/>
        </a:lnSpc>
        <a:spcBef>
          <a:spcPts val="0"/>
        </a:spcBef>
        <a:buFont typeface="Arial" panose="020B0604020202020204" pitchFamily="34" charset="0"/>
        <a:buChar char="•"/>
        <a:defRPr sz="21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34" indent="-36022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01" indent="-35546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17"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460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385"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17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569" rtl="0" eaLnBrk="1" latinLnBrk="0" hangingPunct="1">
        <a:defRPr sz="1900" kern="1200">
          <a:solidFill>
            <a:schemeClr val="tx1"/>
          </a:solidFill>
          <a:latin typeface="+mn-lt"/>
          <a:ea typeface="+mn-ea"/>
          <a:cs typeface="+mn-cs"/>
        </a:defRPr>
      </a:lvl1pPr>
      <a:lvl2pPr marL="503785" algn="l" defTabSz="1007569" rtl="0" eaLnBrk="1" latinLnBrk="0" hangingPunct="1">
        <a:defRPr sz="1900" kern="1200">
          <a:solidFill>
            <a:schemeClr val="tx1"/>
          </a:solidFill>
          <a:latin typeface="+mn-lt"/>
          <a:ea typeface="+mn-ea"/>
          <a:cs typeface="+mn-cs"/>
        </a:defRPr>
      </a:lvl2pPr>
      <a:lvl3pPr marL="1007569" algn="l" defTabSz="1007569" rtl="0" eaLnBrk="1" latinLnBrk="0" hangingPunct="1">
        <a:defRPr sz="1900" kern="1200">
          <a:solidFill>
            <a:schemeClr val="tx1"/>
          </a:solidFill>
          <a:latin typeface="+mn-lt"/>
          <a:ea typeface="+mn-ea"/>
          <a:cs typeface="+mn-cs"/>
        </a:defRPr>
      </a:lvl3pPr>
      <a:lvl4pPr marL="1511354" algn="l" defTabSz="1007569" rtl="0" eaLnBrk="1" latinLnBrk="0" hangingPunct="1">
        <a:defRPr sz="1900" kern="1200">
          <a:solidFill>
            <a:schemeClr val="tx1"/>
          </a:solidFill>
          <a:latin typeface="+mn-lt"/>
          <a:ea typeface="+mn-ea"/>
          <a:cs typeface="+mn-cs"/>
        </a:defRPr>
      </a:lvl4pPr>
      <a:lvl5pPr marL="2015138" algn="l" defTabSz="1007569" rtl="0" eaLnBrk="1" latinLnBrk="0" hangingPunct="1">
        <a:defRPr sz="1900" kern="1200">
          <a:solidFill>
            <a:schemeClr val="tx1"/>
          </a:solidFill>
          <a:latin typeface="+mn-lt"/>
          <a:ea typeface="+mn-ea"/>
          <a:cs typeface="+mn-cs"/>
        </a:defRPr>
      </a:lvl5pPr>
      <a:lvl6pPr marL="2518924" algn="l" defTabSz="1007569" rtl="0" eaLnBrk="1" latinLnBrk="0" hangingPunct="1">
        <a:defRPr sz="1900" kern="1200">
          <a:solidFill>
            <a:schemeClr val="tx1"/>
          </a:solidFill>
          <a:latin typeface="+mn-lt"/>
          <a:ea typeface="+mn-ea"/>
          <a:cs typeface="+mn-cs"/>
        </a:defRPr>
      </a:lvl6pPr>
      <a:lvl7pPr marL="3022707" algn="l" defTabSz="1007569" rtl="0" eaLnBrk="1" latinLnBrk="0" hangingPunct="1">
        <a:defRPr sz="1900" kern="1200">
          <a:solidFill>
            <a:schemeClr val="tx1"/>
          </a:solidFill>
          <a:latin typeface="+mn-lt"/>
          <a:ea typeface="+mn-ea"/>
          <a:cs typeface="+mn-cs"/>
        </a:defRPr>
      </a:lvl7pPr>
      <a:lvl8pPr marL="3526493" algn="l" defTabSz="1007569" rtl="0" eaLnBrk="1" latinLnBrk="0" hangingPunct="1">
        <a:defRPr sz="1900" kern="1200">
          <a:solidFill>
            <a:schemeClr val="tx1"/>
          </a:solidFill>
          <a:latin typeface="+mn-lt"/>
          <a:ea typeface="+mn-ea"/>
          <a:cs typeface="+mn-cs"/>
        </a:defRPr>
      </a:lvl8pPr>
      <a:lvl9pPr marL="4030277" algn="l" defTabSz="100756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0789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12733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1"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1" y="6886646"/>
            <a:ext cx="2490687" cy="521439"/>
          </a:xfrm>
          <a:prstGeom prst="rect">
            <a:avLst/>
          </a:prstGeom>
        </p:spPr>
        <p:txBody>
          <a:bodyPr lIns="0" tIns="0" rIns="0" bIns="0"/>
          <a:lstStyle/>
          <a:p>
            <a:pPr defTabSz="914400"/>
            <a:endParaRPr lang="en-US">
              <a:solidFill>
                <a:prstClr val="black"/>
              </a:solidFill>
            </a:endParaRPr>
          </a:p>
        </p:txBody>
      </p:sp>
      <p:sp>
        <p:nvSpPr>
          <p:cNvPr id="3" name="PlaceHolder 4"/>
          <p:cNvSpPr>
            <a:spLocks noGrp="1"/>
          </p:cNvSpPr>
          <p:nvPr>
            <p:ph type="ftr"/>
          </p:nvPr>
        </p:nvSpPr>
        <p:spPr>
          <a:xfrm>
            <a:off x="3656263" y="6886646"/>
            <a:ext cx="3388968" cy="521439"/>
          </a:xfrm>
          <a:prstGeom prst="rect">
            <a:avLst/>
          </a:prstGeom>
        </p:spPr>
        <p:txBody>
          <a:bodyPr lIns="0" tIns="0" rIns="0" bIns="0"/>
          <a:lstStyle/>
          <a:p>
            <a:pPr algn="ctr" defTabSz="914400"/>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6"/>
            <a:ext cx="2490687" cy="521439"/>
          </a:xfrm>
          <a:prstGeom prst="rect">
            <a:avLst/>
          </a:prstGeom>
        </p:spPr>
        <p:txBody>
          <a:bodyPr lIns="0" tIns="0" rIns="0" bIns="0"/>
          <a:lstStyle/>
          <a:p>
            <a:pPr algn="r" defTabSz="914400"/>
            <a:fld id="{8E9AF29D-31CD-4764-83C3-CA15C004152D}" type="slidenum">
              <a:rPr lang="en-US" sz="1600" smtClean="0">
                <a:solidFill>
                  <a:prstClr val="black"/>
                </a:solidFill>
                <a:latin typeface="Times New Roman"/>
              </a:rPr>
              <a:pPr algn="r" defTabSz="914400"/>
              <a:t>‹#›</a:t>
            </a:fld>
            <a:endParaRPr lang="en-US">
              <a:solidFill>
                <a:prstClr val="black"/>
              </a:solidFill>
            </a:endParaRPr>
          </a:p>
        </p:txBody>
      </p:sp>
    </p:spTree>
    <p:extLst>
      <p:ext uri="{BB962C8B-B14F-4D97-AF65-F5344CB8AC3E}">
        <p14:creationId xmlns:p14="http://schemas.microsoft.com/office/powerpoint/2010/main" val="3067275328"/>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l" defTabSz="1042873"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718" indent="-260718" algn="l" defTabSz="1042873"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2155" indent="-260718" algn="l" defTabSz="1042873"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592" indent="-260718" algn="l" defTabSz="1042873"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502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646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104249" tIns="52124" rIns="104249" bIns="5212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104249" tIns="52124" rIns="104249" bIns="521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4"/>
            <a:ext cx="2405658" cy="402483"/>
          </a:xfrm>
          <a:prstGeom prst="rect">
            <a:avLst/>
          </a:prstGeom>
        </p:spPr>
        <p:txBody>
          <a:bodyPr vert="horz" lIns="104249" tIns="52124" rIns="104249" bIns="52124"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4"/>
            <a:ext cx="3608487" cy="402483"/>
          </a:xfrm>
          <a:prstGeom prst="rect">
            <a:avLst/>
          </a:prstGeom>
        </p:spPr>
        <p:txBody>
          <a:bodyPr vert="horz" lIns="104249" tIns="52124" rIns="104249" bIns="52124" rtlCol="0" anchor="ctr"/>
          <a:lstStyle>
            <a:lvl1pPr algn="ctr">
              <a:defRPr sz="1300">
                <a:solidFill>
                  <a:schemeClr val="bg2"/>
                </a:solidFill>
              </a:defRPr>
            </a:lvl1pPr>
          </a:lstStyle>
          <a:p>
            <a:r>
              <a:rPr lang="en-US">
                <a:solidFill>
                  <a:srgbClr val="262E33"/>
                </a:solidFill>
              </a:rPr>
              <a:t>From nuclear reactors to pretty pictures and attractive 3D prints  /  JAROSLAV KŘIVÁNEK</a:t>
            </a:r>
            <a:endParaRPr lang="en-US" dirty="0">
              <a:solidFill>
                <a:srgbClr val="262E33"/>
              </a:solidFill>
            </a:endParaRPr>
          </a:p>
        </p:txBody>
      </p:sp>
      <p:sp>
        <p:nvSpPr>
          <p:cNvPr id="6" name="Slide Number Placeholder 5"/>
          <p:cNvSpPr>
            <a:spLocks noGrp="1"/>
          </p:cNvSpPr>
          <p:nvPr>
            <p:ph type="sldNum" sz="quarter" idx="4"/>
          </p:nvPr>
        </p:nvSpPr>
        <p:spPr>
          <a:xfrm>
            <a:off x="7551093" y="7006704"/>
            <a:ext cx="2405658" cy="402483"/>
          </a:xfrm>
          <a:prstGeom prst="rect">
            <a:avLst/>
          </a:prstGeom>
        </p:spPr>
        <p:txBody>
          <a:bodyPr vert="horz" lIns="104249" tIns="52124" rIns="104249" bIns="52124"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36168253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dt="0"/>
  <p:txStyles>
    <p:titleStyle>
      <a:lvl1pPr algn="l" defTabSz="1042487" rtl="0" eaLnBrk="1" latinLnBrk="0" hangingPunct="1">
        <a:lnSpc>
          <a:spcPct val="90000"/>
        </a:lnSpc>
        <a:spcBef>
          <a:spcPct val="0"/>
        </a:spcBef>
        <a:buNone/>
        <a:defRPr sz="5000" kern="1200">
          <a:solidFill>
            <a:schemeClr val="bg2"/>
          </a:solidFill>
          <a:latin typeface="+mj-lt"/>
          <a:ea typeface="+mj-ea"/>
          <a:cs typeface="+mj-cs"/>
        </a:defRPr>
      </a:lvl1pPr>
    </p:titleStyle>
    <p:bodyStyle>
      <a:lvl1pPr marL="260620" indent="-260620" algn="l" defTabSz="1042487" rtl="0" eaLnBrk="1" latinLnBrk="0" hangingPunct="1">
        <a:lnSpc>
          <a:spcPct val="90000"/>
        </a:lnSpc>
        <a:spcBef>
          <a:spcPts val="1141"/>
        </a:spcBef>
        <a:buFont typeface="Arial" panose="020B0604020202020204" pitchFamily="34" charset="0"/>
        <a:buChar char="•"/>
        <a:defRPr sz="3200" kern="1200">
          <a:solidFill>
            <a:schemeClr val="bg2"/>
          </a:solidFill>
          <a:latin typeface="+mn-lt"/>
          <a:ea typeface="+mn-ea"/>
          <a:cs typeface="+mn-cs"/>
        </a:defRPr>
      </a:lvl1pPr>
      <a:lvl2pPr marL="781864" indent="-260620" algn="l" defTabSz="1042487" rtl="0" eaLnBrk="1" latinLnBrk="0" hangingPunct="1">
        <a:lnSpc>
          <a:spcPct val="90000"/>
        </a:lnSpc>
        <a:spcBef>
          <a:spcPts val="570"/>
        </a:spcBef>
        <a:buFont typeface="Arial" panose="020B0604020202020204" pitchFamily="34" charset="0"/>
        <a:buChar char="•"/>
        <a:defRPr sz="2700" kern="1200">
          <a:solidFill>
            <a:schemeClr val="bg2"/>
          </a:solidFill>
          <a:latin typeface="+mn-lt"/>
          <a:ea typeface="+mn-ea"/>
          <a:cs typeface="+mn-cs"/>
        </a:defRPr>
      </a:lvl2pPr>
      <a:lvl3pPr marL="1303109" indent="-260620" algn="l" defTabSz="1042487" rtl="0" eaLnBrk="1" latinLnBrk="0" hangingPunct="1">
        <a:lnSpc>
          <a:spcPct val="90000"/>
        </a:lnSpc>
        <a:spcBef>
          <a:spcPts val="570"/>
        </a:spcBef>
        <a:buFont typeface="Arial" panose="020B0604020202020204" pitchFamily="34" charset="0"/>
        <a:buChar char="•"/>
        <a:defRPr sz="2300" kern="1200">
          <a:solidFill>
            <a:schemeClr val="bg2"/>
          </a:solidFill>
          <a:latin typeface="+mn-lt"/>
          <a:ea typeface="+mn-ea"/>
          <a:cs typeface="+mn-cs"/>
        </a:defRPr>
      </a:lvl3pPr>
      <a:lvl4pPr marL="1824351"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4pPr>
      <a:lvl5pPr marL="2345594"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5pPr>
      <a:lvl6pPr marL="2866837"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081"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324"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0568"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487" rtl="0" eaLnBrk="1" latinLnBrk="0" hangingPunct="1">
        <a:defRPr sz="2100" kern="1200">
          <a:solidFill>
            <a:schemeClr val="tx1"/>
          </a:solidFill>
          <a:latin typeface="+mn-lt"/>
          <a:ea typeface="+mn-ea"/>
          <a:cs typeface="+mn-cs"/>
        </a:defRPr>
      </a:lvl1pPr>
      <a:lvl2pPr marL="521245" algn="l" defTabSz="1042487" rtl="0" eaLnBrk="1" latinLnBrk="0" hangingPunct="1">
        <a:defRPr sz="2100" kern="1200">
          <a:solidFill>
            <a:schemeClr val="tx1"/>
          </a:solidFill>
          <a:latin typeface="+mn-lt"/>
          <a:ea typeface="+mn-ea"/>
          <a:cs typeface="+mn-cs"/>
        </a:defRPr>
      </a:lvl2pPr>
      <a:lvl3pPr marL="1042487" algn="l" defTabSz="1042487" rtl="0" eaLnBrk="1" latinLnBrk="0" hangingPunct="1">
        <a:defRPr sz="2100" kern="1200">
          <a:solidFill>
            <a:schemeClr val="tx1"/>
          </a:solidFill>
          <a:latin typeface="+mn-lt"/>
          <a:ea typeface="+mn-ea"/>
          <a:cs typeface="+mn-cs"/>
        </a:defRPr>
      </a:lvl3pPr>
      <a:lvl4pPr marL="1563729" algn="l" defTabSz="1042487" rtl="0" eaLnBrk="1" latinLnBrk="0" hangingPunct="1">
        <a:defRPr sz="2100" kern="1200">
          <a:solidFill>
            <a:schemeClr val="tx1"/>
          </a:solidFill>
          <a:latin typeface="+mn-lt"/>
          <a:ea typeface="+mn-ea"/>
          <a:cs typeface="+mn-cs"/>
        </a:defRPr>
      </a:lvl4pPr>
      <a:lvl5pPr marL="2084973" algn="l" defTabSz="1042487" rtl="0" eaLnBrk="1" latinLnBrk="0" hangingPunct="1">
        <a:defRPr sz="2100" kern="1200">
          <a:solidFill>
            <a:schemeClr val="tx1"/>
          </a:solidFill>
          <a:latin typeface="+mn-lt"/>
          <a:ea typeface="+mn-ea"/>
          <a:cs typeface="+mn-cs"/>
        </a:defRPr>
      </a:lvl5pPr>
      <a:lvl6pPr marL="2606215" algn="l" defTabSz="1042487" rtl="0" eaLnBrk="1" latinLnBrk="0" hangingPunct="1">
        <a:defRPr sz="2100" kern="1200">
          <a:solidFill>
            <a:schemeClr val="tx1"/>
          </a:solidFill>
          <a:latin typeface="+mn-lt"/>
          <a:ea typeface="+mn-ea"/>
          <a:cs typeface="+mn-cs"/>
        </a:defRPr>
      </a:lvl6pPr>
      <a:lvl7pPr marL="3127460" algn="l" defTabSz="1042487" rtl="0" eaLnBrk="1" latinLnBrk="0" hangingPunct="1">
        <a:defRPr sz="2100" kern="1200">
          <a:solidFill>
            <a:schemeClr val="tx1"/>
          </a:solidFill>
          <a:latin typeface="+mn-lt"/>
          <a:ea typeface="+mn-ea"/>
          <a:cs typeface="+mn-cs"/>
        </a:defRPr>
      </a:lvl7pPr>
      <a:lvl8pPr marL="3648702" algn="l" defTabSz="1042487" rtl="0" eaLnBrk="1" latinLnBrk="0" hangingPunct="1">
        <a:defRPr sz="2100" kern="1200">
          <a:solidFill>
            <a:schemeClr val="tx1"/>
          </a:solidFill>
          <a:latin typeface="+mn-lt"/>
          <a:ea typeface="+mn-ea"/>
          <a:cs typeface="+mn-cs"/>
        </a:defRPr>
      </a:lvl8pPr>
      <a:lvl9pPr marL="4169946" algn="l" defTabSz="104248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2"/>
            <a:ext cx="9622632" cy="1256446"/>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29"/>
            <a:ext cx="9622632" cy="4994285"/>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defRPr sz="1400">
                <a:latin typeface="Garamond" pitchFamily="18" charset="0"/>
              </a:defRPr>
            </a:lvl1pPr>
          </a:lstStyle>
          <a:p>
            <a:pPr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ctr">
              <a:defRPr sz="1400">
                <a:latin typeface="Garamond" pitchFamily="18" charset="0"/>
              </a:defRPr>
            </a:lvl1pPr>
          </a:lstStyle>
          <a:p>
            <a:pPr fontAlgn="base">
              <a:spcBef>
                <a:spcPct val="0"/>
              </a:spcBef>
              <a:spcAft>
                <a:spcPct val="0"/>
              </a:spcAft>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r">
              <a:defRPr sz="1400">
                <a:latin typeface="Garamond" pitchFamily="18" charset="0"/>
              </a:defRPr>
            </a:lvl1pPr>
          </a:lstStyle>
          <a:p>
            <a:pPr fontAlgn="base">
              <a:spcBef>
                <a:spcPct val="0"/>
              </a:spcBef>
              <a:spcAft>
                <a:spcPct val="0"/>
              </a:spcAft>
              <a:defRPr/>
            </a:pPr>
            <a:fld id="{7DD9C3A3-A5F7-4232-B253-D7CE55098032}" type="slidenum">
              <a:rPr lang="en-US" altLang="en-US">
                <a:solidFill>
                  <a:prstClr val="black"/>
                </a:solidFill>
              </a:rPr>
              <a:pPr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2"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63690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180" algn="l" rtl="0" fontAlgn="base">
        <a:spcBef>
          <a:spcPct val="0"/>
        </a:spcBef>
        <a:spcAft>
          <a:spcPct val="0"/>
        </a:spcAft>
        <a:defRPr sz="3600">
          <a:solidFill>
            <a:schemeClr val="tx2"/>
          </a:solidFill>
          <a:latin typeface="Arial Black" pitchFamily="34" charset="0"/>
        </a:defRPr>
      </a:lvl6pPr>
      <a:lvl7pPr marL="1042358" algn="l" rtl="0" fontAlgn="base">
        <a:spcBef>
          <a:spcPct val="0"/>
        </a:spcBef>
        <a:spcAft>
          <a:spcPct val="0"/>
        </a:spcAft>
        <a:defRPr sz="3600">
          <a:solidFill>
            <a:schemeClr val="tx2"/>
          </a:solidFill>
          <a:latin typeface="Arial Black" pitchFamily="34" charset="0"/>
        </a:defRPr>
      </a:lvl7pPr>
      <a:lvl8pPr marL="1563535" algn="l" rtl="0" fontAlgn="base">
        <a:spcBef>
          <a:spcPct val="0"/>
        </a:spcBef>
        <a:spcAft>
          <a:spcPct val="0"/>
        </a:spcAft>
        <a:defRPr sz="3600">
          <a:solidFill>
            <a:schemeClr val="tx2"/>
          </a:solidFill>
          <a:latin typeface="Arial Black" pitchFamily="34" charset="0"/>
        </a:defRPr>
      </a:lvl8pPr>
      <a:lvl9pPr marL="2084715" algn="l" rtl="0" fontAlgn="base">
        <a:spcBef>
          <a:spcPct val="0"/>
        </a:spcBef>
        <a:spcAft>
          <a:spcPct val="0"/>
        </a:spcAft>
        <a:defRPr sz="3600">
          <a:solidFill>
            <a:schemeClr val="tx2"/>
          </a:solidFill>
          <a:latin typeface="Arial Black" pitchFamily="34" charset="0"/>
        </a:defRPr>
      </a:lvl9pPr>
    </p:titleStyle>
    <p:bodyStyle>
      <a:lvl1pPr marL="390881" indent="-39088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671" indent="-370978" algn="l" rtl="0" eaLnBrk="0" fontAlgn="base" hangingPunct="0">
        <a:spcBef>
          <a:spcPct val="20000"/>
        </a:spcBef>
        <a:spcAft>
          <a:spcPct val="0"/>
        </a:spcAft>
        <a:buClr>
          <a:schemeClr val="accent2"/>
        </a:buClr>
        <a:buSzPct val="60000"/>
        <a:buFont typeface="Wingdings" pitchFamily="2" charset="2"/>
        <a:buChar char="q"/>
        <a:defRPr sz="2500">
          <a:solidFill>
            <a:schemeClr val="tx1"/>
          </a:solidFill>
          <a:latin typeface="+mn-lt"/>
        </a:defRPr>
      </a:lvl2pPr>
      <a:lvl3pPr marL="1165412" indent="-399935"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343" indent="-360121"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18" indent="-38726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59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77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954"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133"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358" rtl="0" eaLnBrk="1" latinLnBrk="0" hangingPunct="1">
        <a:defRPr sz="2100" kern="1200">
          <a:solidFill>
            <a:schemeClr val="tx1"/>
          </a:solidFill>
          <a:latin typeface="+mn-lt"/>
          <a:ea typeface="+mn-ea"/>
          <a:cs typeface="+mn-cs"/>
        </a:defRPr>
      </a:lvl1pPr>
      <a:lvl2pPr marL="521180" algn="l" defTabSz="1042358" rtl="0" eaLnBrk="1" latinLnBrk="0" hangingPunct="1">
        <a:defRPr sz="2100" kern="1200">
          <a:solidFill>
            <a:schemeClr val="tx1"/>
          </a:solidFill>
          <a:latin typeface="+mn-lt"/>
          <a:ea typeface="+mn-ea"/>
          <a:cs typeface="+mn-cs"/>
        </a:defRPr>
      </a:lvl2pPr>
      <a:lvl3pPr marL="1042358" algn="l" defTabSz="1042358" rtl="0" eaLnBrk="1" latinLnBrk="0" hangingPunct="1">
        <a:defRPr sz="2100" kern="1200">
          <a:solidFill>
            <a:schemeClr val="tx1"/>
          </a:solidFill>
          <a:latin typeface="+mn-lt"/>
          <a:ea typeface="+mn-ea"/>
          <a:cs typeface="+mn-cs"/>
        </a:defRPr>
      </a:lvl3pPr>
      <a:lvl4pPr marL="1563535" algn="l" defTabSz="1042358" rtl="0" eaLnBrk="1" latinLnBrk="0" hangingPunct="1">
        <a:defRPr sz="2100" kern="1200">
          <a:solidFill>
            <a:schemeClr val="tx1"/>
          </a:solidFill>
          <a:latin typeface="+mn-lt"/>
          <a:ea typeface="+mn-ea"/>
          <a:cs typeface="+mn-cs"/>
        </a:defRPr>
      </a:lvl4pPr>
      <a:lvl5pPr marL="2084715" algn="l" defTabSz="1042358" rtl="0" eaLnBrk="1" latinLnBrk="0" hangingPunct="1">
        <a:defRPr sz="2100" kern="1200">
          <a:solidFill>
            <a:schemeClr val="tx1"/>
          </a:solidFill>
          <a:latin typeface="+mn-lt"/>
          <a:ea typeface="+mn-ea"/>
          <a:cs typeface="+mn-cs"/>
        </a:defRPr>
      </a:lvl5pPr>
      <a:lvl6pPr marL="2605893" algn="l" defTabSz="1042358" rtl="0" eaLnBrk="1" latinLnBrk="0" hangingPunct="1">
        <a:defRPr sz="2100" kern="1200">
          <a:solidFill>
            <a:schemeClr val="tx1"/>
          </a:solidFill>
          <a:latin typeface="+mn-lt"/>
          <a:ea typeface="+mn-ea"/>
          <a:cs typeface="+mn-cs"/>
        </a:defRPr>
      </a:lvl6pPr>
      <a:lvl7pPr marL="3127073" algn="l" defTabSz="1042358" rtl="0" eaLnBrk="1" latinLnBrk="0" hangingPunct="1">
        <a:defRPr sz="2100" kern="1200">
          <a:solidFill>
            <a:schemeClr val="tx1"/>
          </a:solidFill>
          <a:latin typeface="+mn-lt"/>
          <a:ea typeface="+mn-ea"/>
          <a:cs typeface="+mn-cs"/>
        </a:defRPr>
      </a:lvl7pPr>
      <a:lvl8pPr marL="3648251" algn="l" defTabSz="1042358" rtl="0" eaLnBrk="1" latinLnBrk="0" hangingPunct="1">
        <a:defRPr sz="2100" kern="1200">
          <a:solidFill>
            <a:schemeClr val="tx1"/>
          </a:solidFill>
          <a:latin typeface="+mn-lt"/>
          <a:ea typeface="+mn-ea"/>
          <a:cs typeface="+mn-cs"/>
        </a:defRPr>
      </a:lvl8pPr>
      <a:lvl9pPr marL="4169431" algn="l" defTabSz="104235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3"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2" y="6886648"/>
            <a:ext cx="2490687" cy="521439"/>
          </a:xfrm>
          <a:prstGeom prst="rect">
            <a:avLst/>
          </a:prstGeom>
        </p:spPr>
        <p:txBody>
          <a:bodyPr lIns="0" tIns="0" rIns="0" bIns="0"/>
          <a:lstStyle/>
          <a:p>
            <a:pPr defTabSz="914173"/>
            <a:endParaRPr lang="en-US">
              <a:solidFill>
                <a:prstClr val="black"/>
              </a:solidFill>
            </a:endParaRPr>
          </a:p>
        </p:txBody>
      </p:sp>
      <p:sp>
        <p:nvSpPr>
          <p:cNvPr id="3" name="PlaceHolder 4"/>
          <p:cNvSpPr>
            <a:spLocks noGrp="1"/>
          </p:cNvSpPr>
          <p:nvPr>
            <p:ph type="ftr"/>
          </p:nvPr>
        </p:nvSpPr>
        <p:spPr>
          <a:xfrm>
            <a:off x="3656263" y="6886648"/>
            <a:ext cx="3388968" cy="521439"/>
          </a:xfrm>
          <a:prstGeom prst="rect">
            <a:avLst/>
          </a:prstGeom>
        </p:spPr>
        <p:txBody>
          <a:bodyPr lIns="0" tIns="0" rIns="0" bIns="0"/>
          <a:lstStyle/>
          <a:p>
            <a:pPr algn="ctr" defTabSz="914173"/>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8"/>
            <a:ext cx="2490687" cy="521439"/>
          </a:xfrm>
          <a:prstGeom prst="rect">
            <a:avLst/>
          </a:prstGeom>
        </p:spPr>
        <p:txBody>
          <a:bodyPr lIns="0" tIns="0" rIns="0" bIns="0"/>
          <a:lstStyle/>
          <a:p>
            <a:pPr algn="r" defTabSz="914173"/>
            <a:fld id="{8E9AF29D-31CD-4764-83C3-CA15C004152D}" type="slidenum">
              <a:rPr lang="en-US" sz="1600" smtClean="0">
                <a:solidFill>
                  <a:prstClr val="black"/>
                </a:solidFill>
                <a:latin typeface="Times New Roman"/>
              </a:rPr>
              <a:pPr algn="r" defTabSz="914173"/>
              <a:t>‹#›</a:t>
            </a:fld>
            <a:endParaRPr lang="en-US">
              <a:solidFill>
                <a:prstClr val="black"/>
              </a:solidFill>
            </a:endParaRPr>
          </a:p>
        </p:txBody>
      </p:sp>
    </p:spTree>
    <p:extLst>
      <p:ext uri="{BB962C8B-B14F-4D97-AF65-F5344CB8AC3E}">
        <p14:creationId xmlns:p14="http://schemas.microsoft.com/office/powerpoint/2010/main" val="245876028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l" defTabSz="1042615"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653" indent="-260653" algn="l" defTabSz="1042615"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1961" indent="-260653" algn="l" defTabSz="1042615"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270" indent="-260653" algn="l" defTabSz="1042615"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4576"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588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192"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500"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807"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111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3"/>
            <a:ext cx="9622632" cy="125644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3"/>
            <a:ext cx="9622632" cy="499428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defRPr sz="1400">
                <a:latin typeface="Garamond" pitchFamily="18" charset="0"/>
              </a:defRPr>
            </a:lvl1pPr>
          </a:lstStyle>
          <a:p>
            <a:pPr defTabSz="913874"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ctr">
              <a:defRPr sz="1400">
                <a:latin typeface="Garamond" pitchFamily="18" charset="0"/>
              </a:defRPr>
            </a:lvl1pPr>
          </a:lstStyle>
          <a:p>
            <a:pPr defTabSz="913874"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r">
              <a:defRPr sz="1400">
                <a:latin typeface="Garamond" pitchFamily="18" charset="0"/>
              </a:defRPr>
            </a:lvl1pPr>
          </a:lstStyle>
          <a:p>
            <a:pPr defTabSz="913874" fontAlgn="base">
              <a:spcBef>
                <a:spcPct val="0"/>
              </a:spcBef>
              <a:spcAft>
                <a:spcPct val="0"/>
              </a:spcAft>
              <a:defRPr/>
            </a:pPr>
            <a:fld id="{7DD9C3A3-A5F7-4232-B253-D7CE55098032}" type="slidenum">
              <a:rPr lang="en-US" altLang="en-US">
                <a:solidFill>
                  <a:prstClr val="black"/>
                </a:solidFill>
              </a:rPr>
              <a:pPr defTabSz="913874"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42168501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073" algn="l" rtl="0" fontAlgn="base">
        <a:spcBef>
          <a:spcPct val="0"/>
        </a:spcBef>
        <a:spcAft>
          <a:spcPct val="0"/>
        </a:spcAft>
        <a:defRPr sz="3600">
          <a:solidFill>
            <a:schemeClr val="tx2"/>
          </a:solidFill>
          <a:latin typeface="Arial Black" pitchFamily="34" charset="0"/>
        </a:defRPr>
      </a:lvl6pPr>
      <a:lvl7pPr marL="1042144" algn="l" rtl="0" fontAlgn="base">
        <a:spcBef>
          <a:spcPct val="0"/>
        </a:spcBef>
        <a:spcAft>
          <a:spcPct val="0"/>
        </a:spcAft>
        <a:defRPr sz="3600">
          <a:solidFill>
            <a:schemeClr val="tx2"/>
          </a:solidFill>
          <a:latin typeface="Arial Black" pitchFamily="34" charset="0"/>
        </a:defRPr>
      </a:lvl7pPr>
      <a:lvl8pPr marL="1563214" algn="l" rtl="0" fontAlgn="base">
        <a:spcBef>
          <a:spcPct val="0"/>
        </a:spcBef>
        <a:spcAft>
          <a:spcPct val="0"/>
        </a:spcAft>
        <a:defRPr sz="3600">
          <a:solidFill>
            <a:schemeClr val="tx2"/>
          </a:solidFill>
          <a:latin typeface="Arial Black" pitchFamily="34" charset="0"/>
        </a:defRPr>
      </a:lvl8pPr>
      <a:lvl9pPr marL="2084288" algn="l" rtl="0" fontAlgn="base">
        <a:spcBef>
          <a:spcPct val="0"/>
        </a:spcBef>
        <a:spcAft>
          <a:spcPct val="0"/>
        </a:spcAft>
        <a:defRPr sz="3600">
          <a:solidFill>
            <a:schemeClr val="tx2"/>
          </a:solidFill>
          <a:latin typeface="Arial Black" pitchFamily="34" charset="0"/>
        </a:defRPr>
      </a:lvl9pPr>
    </p:titleStyle>
    <p:bodyStyle>
      <a:lvl1pPr marL="390801" indent="-39080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515" indent="-370902"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173" indent="-399853"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031" indent="-360048"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025" indent="-38718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098"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171"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240"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0312"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144" rtl="0" eaLnBrk="1" latinLnBrk="0" hangingPunct="1">
        <a:defRPr sz="2000" kern="1200">
          <a:solidFill>
            <a:schemeClr val="tx1"/>
          </a:solidFill>
          <a:latin typeface="+mn-lt"/>
          <a:ea typeface="+mn-ea"/>
          <a:cs typeface="+mn-cs"/>
        </a:defRPr>
      </a:lvl1pPr>
      <a:lvl2pPr marL="521073" algn="l" defTabSz="1042144" rtl="0" eaLnBrk="1" latinLnBrk="0" hangingPunct="1">
        <a:defRPr sz="2000" kern="1200">
          <a:solidFill>
            <a:schemeClr val="tx1"/>
          </a:solidFill>
          <a:latin typeface="+mn-lt"/>
          <a:ea typeface="+mn-ea"/>
          <a:cs typeface="+mn-cs"/>
        </a:defRPr>
      </a:lvl2pPr>
      <a:lvl3pPr marL="1042144" algn="l" defTabSz="1042144" rtl="0" eaLnBrk="1" latinLnBrk="0" hangingPunct="1">
        <a:defRPr sz="2000" kern="1200">
          <a:solidFill>
            <a:schemeClr val="tx1"/>
          </a:solidFill>
          <a:latin typeface="+mn-lt"/>
          <a:ea typeface="+mn-ea"/>
          <a:cs typeface="+mn-cs"/>
        </a:defRPr>
      </a:lvl3pPr>
      <a:lvl4pPr marL="1563214" algn="l" defTabSz="1042144" rtl="0" eaLnBrk="1" latinLnBrk="0" hangingPunct="1">
        <a:defRPr sz="2000" kern="1200">
          <a:solidFill>
            <a:schemeClr val="tx1"/>
          </a:solidFill>
          <a:latin typeface="+mn-lt"/>
          <a:ea typeface="+mn-ea"/>
          <a:cs typeface="+mn-cs"/>
        </a:defRPr>
      </a:lvl4pPr>
      <a:lvl5pPr marL="2084288" algn="l" defTabSz="1042144" rtl="0" eaLnBrk="1" latinLnBrk="0" hangingPunct="1">
        <a:defRPr sz="2000" kern="1200">
          <a:solidFill>
            <a:schemeClr val="tx1"/>
          </a:solidFill>
          <a:latin typeface="+mn-lt"/>
          <a:ea typeface="+mn-ea"/>
          <a:cs typeface="+mn-cs"/>
        </a:defRPr>
      </a:lvl5pPr>
      <a:lvl6pPr marL="2605357" algn="l" defTabSz="1042144" rtl="0" eaLnBrk="1" latinLnBrk="0" hangingPunct="1">
        <a:defRPr sz="2000" kern="1200">
          <a:solidFill>
            <a:schemeClr val="tx1"/>
          </a:solidFill>
          <a:latin typeface="+mn-lt"/>
          <a:ea typeface="+mn-ea"/>
          <a:cs typeface="+mn-cs"/>
        </a:defRPr>
      </a:lvl6pPr>
      <a:lvl7pPr marL="3126430" algn="l" defTabSz="1042144" rtl="0" eaLnBrk="1" latinLnBrk="0" hangingPunct="1">
        <a:defRPr sz="2000" kern="1200">
          <a:solidFill>
            <a:schemeClr val="tx1"/>
          </a:solidFill>
          <a:latin typeface="+mn-lt"/>
          <a:ea typeface="+mn-ea"/>
          <a:cs typeface="+mn-cs"/>
        </a:defRPr>
      </a:lvl7pPr>
      <a:lvl8pPr marL="3647502" algn="l" defTabSz="1042144" rtl="0" eaLnBrk="1" latinLnBrk="0" hangingPunct="1">
        <a:defRPr sz="2000" kern="1200">
          <a:solidFill>
            <a:schemeClr val="tx1"/>
          </a:solidFill>
          <a:latin typeface="+mn-lt"/>
          <a:ea typeface="+mn-ea"/>
          <a:cs typeface="+mn-cs"/>
        </a:defRPr>
      </a:lvl8pPr>
      <a:lvl9pPr marL="4168576" algn="l" defTabSz="1042144"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39978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2360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590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0"/>
            <a:ext cx="9622632" cy="125644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1"/>
            <a:ext cx="9622632" cy="499428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defRPr sz="1400">
                <a:latin typeface="Garamond" pitchFamily="18" charset="0"/>
              </a:defRPr>
            </a:lvl1pPr>
          </a:lstStyle>
          <a:p>
            <a:pPr defTabSz="913989"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ctr">
              <a:defRPr sz="1400">
                <a:latin typeface="Garamond" pitchFamily="18" charset="0"/>
              </a:defRPr>
            </a:lvl1pPr>
          </a:lstStyle>
          <a:p>
            <a:pPr defTabSz="913989"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r">
              <a:defRPr sz="1400">
                <a:latin typeface="Garamond" pitchFamily="18" charset="0"/>
              </a:defRPr>
            </a:lvl1pPr>
          </a:lstStyle>
          <a:p>
            <a:pPr defTabSz="913989" fontAlgn="base">
              <a:spcBef>
                <a:spcPct val="0"/>
              </a:spcBef>
              <a:spcAft>
                <a:spcPct val="0"/>
              </a:spcAft>
              <a:defRPr/>
            </a:pPr>
            <a:fld id="{7DD9C3A3-A5F7-4232-B253-D7CE55098032}" type="slidenum">
              <a:rPr lang="en-US" altLang="en-US" smtClean="0">
                <a:solidFill>
                  <a:prstClr val="black"/>
                </a:solidFill>
              </a:rPr>
              <a:pPr defTabSz="913989"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1021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202" algn="l" rtl="0" fontAlgn="base">
        <a:spcBef>
          <a:spcPct val="0"/>
        </a:spcBef>
        <a:spcAft>
          <a:spcPct val="0"/>
        </a:spcAft>
        <a:defRPr sz="3600">
          <a:solidFill>
            <a:schemeClr val="tx2"/>
          </a:solidFill>
          <a:latin typeface="Arial Black" pitchFamily="34" charset="0"/>
        </a:defRPr>
      </a:lvl6pPr>
      <a:lvl7pPr marL="1042402" algn="l" rtl="0" fontAlgn="base">
        <a:spcBef>
          <a:spcPct val="0"/>
        </a:spcBef>
        <a:spcAft>
          <a:spcPct val="0"/>
        </a:spcAft>
        <a:defRPr sz="3600">
          <a:solidFill>
            <a:schemeClr val="tx2"/>
          </a:solidFill>
          <a:latin typeface="Arial Black" pitchFamily="34" charset="0"/>
        </a:defRPr>
      </a:lvl7pPr>
      <a:lvl8pPr marL="1563601" algn="l" rtl="0" fontAlgn="base">
        <a:spcBef>
          <a:spcPct val="0"/>
        </a:spcBef>
        <a:spcAft>
          <a:spcPct val="0"/>
        </a:spcAft>
        <a:defRPr sz="3600">
          <a:solidFill>
            <a:schemeClr val="tx2"/>
          </a:solidFill>
          <a:latin typeface="Arial Black" pitchFamily="34" charset="0"/>
        </a:defRPr>
      </a:lvl8pPr>
      <a:lvl9pPr marL="2084804" algn="l" rtl="0" fontAlgn="base">
        <a:spcBef>
          <a:spcPct val="0"/>
        </a:spcBef>
        <a:spcAft>
          <a:spcPct val="0"/>
        </a:spcAft>
        <a:defRPr sz="3600">
          <a:solidFill>
            <a:schemeClr val="tx2"/>
          </a:solidFill>
          <a:latin typeface="Arial Black" pitchFamily="34" charset="0"/>
        </a:defRPr>
      </a:lvl9pPr>
    </p:titleStyle>
    <p:bodyStyle>
      <a:lvl1pPr marL="390898" indent="-390898"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704" indent="-370994"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460" indent="-399951"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409" indent="-360136"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99" indent="-387283"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701"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9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80100"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3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402" rtl="0" eaLnBrk="1" latinLnBrk="0" hangingPunct="1">
        <a:defRPr sz="2000" kern="1200">
          <a:solidFill>
            <a:schemeClr val="tx1"/>
          </a:solidFill>
          <a:latin typeface="+mn-lt"/>
          <a:ea typeface="+mn-ea"/>
          <a:cs typeface="+mn-cs"/>
        </a:defRPr>
      </a:lvl1pPr>
      <a:lvl2pPr marL="521202" algn="l" defTabSz="1042402" rtl="0" eaLnBrk="1" latinLnBrk="0" hangingPunct="1">
        <a:defRPr sz="2000" kern="1200">
          <a:solidFill>
            <a:schemeClr val="tx1"/>
          </a:solidFill>
          <a:latin typeface="+mn-lt"/>
          <a:ea typeface="+mn-ea"/>
          <a:cs typeface="+mn-cs"/>
        </a:defRPr>
      </a:lvl2pPr>
      <a:lvl3pPr marL="1042402" algn="l" defTabSz="1042402" rtl="0" eaLnBrk="1" latinLnBrk="0" hangingPunct="1">
        <a:defRPr sz="2000" kern="1200">
          <a:solidFill>
            <a:schemeClr val="tx1"/>
          </a:solidFill>
          <a:latin typeface="+mn-lt"/>
          <a:ea typeface="+mn-ea"/>
          <a:cs typeface="+mn-cs"/>
        </a:defRPr>
      </a:lvl3pPr>
      <a:lvl4pPr marL="1563601" algn="l" defTabSz="1042402" rtl="0" eaLnBrk="1" latinLnBrk="0" hangingPunct="1">
        <a:defRPr sz="2000" kern="1200">
          <a:solidFill>
            <a:schemeClr val="tx1"/>
          </a:solidFill>
          <a:latin typeface="+mn-lt"/>
          <a:ea typeface="+mn-ea"/>
          <a:cs typeface="+mn-cs"/>
        </a:defRPr>
      </a:lvl4pPr>
      <a:lvl5pPr marL="2084804" algn="l" defTabSz="1042402" rtl="0" eaLnBrk="1" latinLnBrk="0" hangingPunct="1">
        <a:defRPr sz="2000" kern="1200">
          <a:solidFill>
            <a:schemeClr val="tx1"/>
          </a:solidFill>
          <a:latin typeface="+mn-lt"/>
          <a:ea typeface="+mn-ea"/>
          <a:cs typeface="+mn-cs"/>
        </a:defRPr>
      </a:lvl5pPr>
      <a:lvl6pPr marL="2606001" algn="l" defTabSz="1042402" rtl="0" eaLnBrk="1" latinLnBrk="0" hangingPunct="1">
        <a:defRPr sz="2000" kern="1200">
          <a:solidFill>
            <a:schemeClr val="tx1"/>
          </a:solidFill>
          <a:latin typeface="+mn-lt"/>
          <a:ea typeface="+mn-ea"/>
          <a:cs typeface="+mn-cs"/>
        </a:defRPr>
      </a:lvl6pPr>
      <a:lvl7pPr marL="3127204" algn="l" defTabSz="1042402" rtl="0" eaLnBrk="1" latinLnBrk="0" hangingPunct="1">
        <a:defRPr sz="2000" kern="1200">
          <a:solidFill>
            <a:schemeClr val="tx1"/>
          </a:solidFill>
          <a:latin typeface="+mn-lt"/>
          <a:ea typeface="+mn-ea"/>
          <a:cs typeface="+mn-cs"/>
        </a:defRPr>
      </a:lvl7pPr>
      <a:lvl8pPr marL="3648405" algn="l" defTabSz="1042402" rtl="0" eaLnBrk="1" latinLnBrk="0" hangingPunct="1">
        <a:defRPr sz="2000" kern="1200">
          <a:solidFill>
            <a:schemeClr val="tx1"/>
          </a:solidFill>
          <a:latin typeface="+mn-lt"/>
          <a:ea typeface="+mn-ea"/>
          <a:cs typeface="+mn-cs"/>
        </a:defRPr>
      </a:lvl8pPr>
      <a:lvl9pPr marL="4169607" algn="l" defTabSz="104240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jp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gif"/><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9.w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0.xml"/><Relationship Id="rId7" Type="http://schemas.openxmlformats.org/officeDocument/2006/relationships/image" Target="../media/image64.wmf"/><Relationship Id="rId2" Type="http://schemas.openxmlformats.org/officeDocument/2006/relationships/slideLayout" Target="../slideLayouts/slideLayout13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10" Type="http://schemas.openxmlformats.org/officeDocument/2006/relationships/image" Target="../media/image66.png"/><Relationship Id="rId4" Type="http://schemas.openxmlformats.org/officeDocument/2006/relationships/oleObject" Target="../embeddings/oleObject1.bin"/><Relationship Id="rId9" Type="http://schemas.openxmlformats.org/officeDocument/2006/relationships/image" Target="../media/image65.wmf"/></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3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74.xml"/></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2.xml"/><Relationship Id="rId1" Type="http://schemas.openxmlformats.org/officeDocument/2006/relationships/slideLayout" Target="../slideLayouts/slideLayout17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4.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17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9.emf"/><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7.jpeg"/><Relationship Id="rId1" Type="http://schemas.openxmlformats.org/officeDocument/2006/relationships/slideLayout" Target="../slideLayouts/slideLayout174.xml"/></Relationships>
</file>

<file path=ppt/slides/_rels/slide61.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99.emf"/><Relationship Id="rId7" Type="http://schemas.openxmlformats.org/officeDocument/2006/relationships/image" Target="../media/image110.emf"/><Relationship Id="rId2" Type="http://schemas.openxmlformats.org/officeDocument/2006/relationships/image" Target="../media/image97.jpeg"/><Relationship Id="rId1" Type="http://schemas.openxmlformats.org/officeDocument/2006/relationships/slideLayout" Target="../slideLayouts/slideLayout174.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62.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99.emf"/><Relationship Id="rId7" Type="http://schemas.openxmlformats.org/officeDocument/2006/relationships/image" Target="../media/image112.emf"/><Relationship Id="rId2" Type="http://schemas.openxmlformats.org/officeDocument/2006/relationships/notesSlide" Target="../notesSlides/notesSlide23.xml"/><Relationship Id="rId1" Type="http://schemas.openxmlformats.org/officeDocument/2006/relationships/slideLayout" Target="../slideLayouts/slideLayout17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63.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8.emf"/><Relationship Id="rId2" Type="http://schemas.openxmlformats.org/officeDocument/2006/relationships/notesSlide" Target="../notesSlides/notesSlide24.xml"/><Relationship Id="rId1" Type="http://schemas.openxmlformats.org/officeDocument/2006/relationships/slideLayout" Target="../slideLayouts/slideLayout174.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4.xml"/></Relationships>
</file>

<file path=ppt/slides/_rels/slide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4.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www.hiviscomp.cz/"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370108"/>
            <a:ext cx="9753444" cy="2631887"/>
          </a:xfrm>
        </p:spPr>
        <p:txBody>
          <a:bodyPr>
            <a:normAutofit/>
          </a:bodyPr>
          <a:lstStyle/>
          <a:p>
            <a:r>
              <a:rPr lang="en-US" sz="4800" b="0" dirty="0"/>
              <a:t>Computer graphics III – Into</a:t>
            </a:r>
            <a:endParaRPr lang="en-US" dirty="0"/>
          </a:p>
        </p:txBody>
      </p:sp>
      <p:sp>
        <p:nvSpPr>
          <p:cNvPr id="3" name="Subtitle 2"/>
          <p:cNvSpPr>
            <a:spLocks noGrp="1"/>
          </p:cNvSpPr>
          <p:nvPr>
            <p:ph type="subTitle" idx="1"/>
          </p:nvPr>
        </p:nvSpPr>
        <p:spPr>
          <a:xfrm>
            <a:off x="534597" y="5599014"/>
            <a:ext cx="10016784" cy="873863"/>
          </a:xfrm>
        </p:spPr>
        <p:txBody>
          <a:bodyPr>
            <a:normAutofit/>
          </a:bodyPr>
          <a:lstStyle/>
          <a:p>
            <a:r>
              <a:rPr lang="sk-SK" b="1" dirty="0"/>
              <a:t>Ja</a:t>
            </a:r>
            <a:r>
              <a:rPr lang="en-US" b="1" dirty="0"/>
              <a:t>r</a:t>
            </a:r>
            <a:r>
              <a:rPr lang="cs-CZ" b="1" dirty="0"/>
              <a:t>oslav</a:t>
            </a:r>
            <a:r>
              <a:rPr lang="en-US" b="1" dirty="0"/>
              <a:t> </a:t>
            </a:r>
            <a:r>
              <a:rPr lang="cs-CZ" b="1" dirty="0"/>
              <a:t>Křivánek</a:t>
            </a:r>
            <a:endParaRPr lang="en-US" b="1" dirty="0"/>
          </a:p>
          <a:p>
            <a:r>
              <a:rPr lang="en-US" b="1" dirty="0"/>
              <a:t>Charles University in Prague  &amp;  Render Legion, </a:t>
            </a:r>
            <a:r>
              <a:rPr lang="en-US" b="1" dirty="0" err="1"/>
              <a:t>a.s</a:t>
            </a:r>
            <a:r>
              <a:rPr lang="en-US" b="1" dirty="0"/>
              <a:t>.</a:t>
            </a:r>
            <a:endParaRPr lang="en-US" dirty="0"/>
          </a:p>
          <a:p>
            <a:endParaRPr lang="en-US" b="1" dirty="0"/>
          </a:p>
        </p:txBody>
      </p:sp>
    </p:spTree>
    <p:extLst>
      <p:ext uri="{BB962C8B-B14F-4D97-AF65-F5344CB8AC3E}">
        <p14:creationId xmlns:p14="http://schemas.microsoft.com/office/powerpoint/2010/main" val="2054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10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pic>
        <p:nvPicPr>
          <p:cNvPr id="9" name="Obrázek 8"/>
          <p:cNvPicPr>
            <a:picLocks noChangeAspect="1"/>
          </p:cNvPicPr>
          <p:nvPr/>
        </p:nvPicPr>
        <p:blipFill>
          <a:blip r:embed="rId2">
            <a:lum/>
            <a:alphaModFix/>
          </a:blip>
          <a:srcRect/>
          <a:stretch>
            <a:fillRect/>
          </a:stretch>
        </p:blipFill>
        <p:spPr>
          <a:xfrm>
            <a:off x="7670" y="849089"/>
            <a:ext cx="10654958" cy="5992851"/>
          </a:xfrm>
          <a:prstGeom prst="rect">
            <a:avLst/>
          </a:prstGeom>
          <a:noFill/>
          <a:ln>
            <a:noFill/>
          </a:ln>
        </p:spPr>
      </p:pic>
      <p:sp>
        <p:nvSpPr>
          <p:cNvPr id="10" name="TextovéPole 9"/>
          <p:cNvSpPr txBox="1"/>
          <p:nvPr/>
        </p:nvSpPr>
        <p:spPr>
          <a:xfrm>
            <a:off x="8766604" y="7087114"/>
            <a:ext cx="180000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FFFFFF"/>
                </a:solidFill>
                <a:latin typeface="Lucida Sans Unicode" pitchFamily="34"/>
                <a:ea typeface="Lucida Sans Unicode" pitchFamily="2"/>
                <a:cs typeface="Tahoma" pitchFamily="2"/>
              </a:rPr>
              <a:t>©</a:t>
            </a:r>
            <a:r>
              <a:rPr lang="en-US" dirty="0">
                <a:solidFill>
                  <a:srgbClr val="FFFFFF"/>
                </a:solidFill>
                <a:latin typeface="Lucida Sans Unicode" pitchFamily="34"/>
                <a:ea typeface="Lucida Sans Unicode" pitchFamily="2"/>
                <a:cs typeface="Tahoma" pitchFamily="2"/>
              </a:rPr>
              <a:t> 2000, IL&amp;M</a:t>
            </a:r>
          </a:p>
        </p:txBody>
      </p:sp>
    </p:spTree>
    <p:extLst>
      <p:ext uri="{BB962C8B-B14F-4D97-AF65-F5344CB8AC3E}">
        <p14:creationId xmlns:p14="http://schemas.microsoft.com/office/powerpoint/2010/main" val="25133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 name="Picture 4"/>
          <p:cNvPicPr/>
          <p:nvPr/>
        </p:nvPicPr>
        <p:blipFill>
          <a:blip r:embed="rId3"/>
          <a:srcRect l="1994" t="14640" r="2003" b="14650"/>
          <a:stretch/>
        </p:blipFill>
        <p:spPr>
          <a:xfrm>
            <a:off x="213836" y="1108752"/>
            <a:ext cx="10263720" cy="5341774"/>
          </a:xfrm>
          <a:prstGeom prst="rect">
            <a:avLst/>
          </a:prstGeom>
          <a:ln>
            <a:noFill/>
          </a:ln>
        </p:spPr>
      </p:pic>
    </p:spTree>
    <p:extLst>
      <p:ext uri="{BB962C8B-B14F-4D97-AF65-F5344CB8AC3E}">
        <p14:creationId xmlns:p14="http://schemas.microsoft.com/office/powerpoint/2010/main" val="39427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Picture 5"/>
          <p:cNvPicPr/>
          <p:nvPr/>
        </p:nvPicPr>
        <p:blipFill>
          <a:blip r:embed="rId3"/>
          <a:srcRect l="19998" t="21343" r="2999" b="14616"/>
          <a:stretch/>
        </p:blipFill>
        <p:spPr>
          <a:xfrm>
            <a:off x="2138365" y="1612733"/>
            <a:ext cx="8232275" cy="4837795"/>
          </a:xfrm>
          <a:prstGeom prst="rect">
            <a:avLst/>
          </a:prstGeom>
          <a:ln>
            <a:noFill/>
          </a:ln>
        </p:spPr>
      </p:pic>
    </p:spTree>
    <p:extLst>
      <p:ext uri="{BB962C8B-B14F-4D97-AF65-F5344CB8AC3E}">
        <p14:creationId xmlns:p14="http://schemas.microsoft.com/office/powerpoint/2010/main" val="2085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13</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2043892" y="474599"/>
            <a:ext cx="6604029" cy="6604030"/>
          </a:xfrm>
          <a:prstGeom prst="rect">
            <a:avLst/>
          </a:prstGeom>
          <a:noFill/>
          <a:ln>
            <a:noFill/>
          </a:ln>
        </p:spPr>
      </p:pic>
      <p:sp>
        <p:nvSpPr>
          <p:cNvPr id="7" name="TextovéPole 6"/>
          <p:cNvSpPr txBox="1"/>
          <p:nvPr/>
        </p:nvSpPr>
        <p:spPr>
          <a:xfrm>
            <a:off x="5431620" y="7219086"/>
            <a:ext cx="5260159"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2015, Pixar Animation Studios, Walt Disney Pictures</a:t>
            </a: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223140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14</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sp>
        <p:nvSpPr>
          <p:cNvPr id="7" name="TextovéPole 6"/>
          <p:cNvSpPr txBox="1"/>
          <p:nvPr/>
        </p:nvSpPr>
        <p:spPr>
          <a:xfrm>
            <a:off x="7026345" y="7149628"/>
            <a:ext cx="3665428"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2007, DreamWorks Animation SKG</a:t>
            </a:r>
          </a:p>
        </p:txBody>
      </p:sp>
      <p:pic>
        <p:nvPicPr>
          <p:cNvPr id="8" name="Obrázek 7"/>
          <p:cNvPicPr>
            <a:picLocks noChangeAspect="1"/>
          </p:cNvPicPr>
          <p:nvPr/>
        </p:nvPicPr>
        <p:blipFill>
          <a:blip r:embed="rId2">
            <a:lum/>
            <a:alphaModFix/>
          </a:blip>
          <a:srcRect/>
          <a:stretch>
            <a:fillRect/>
          </a:stretch>
        </p:blipFill>
        <p:spPr>
          <a:xfrm>
            <a:off x="185657" y="133295"/>
            <a:ext cx="6552600" cy="3699711"/>
          </a:xfrm>
          <a:prstGeom prst="rect">
            <a:avLst/>
          </a:prstGeom>
          <a:noFill/>
          <a:ln>
            <a:noFill/>
          </a:ln>
        </p:spPr>
      </p:pic>
      <p:pic>
        <p:nvPicPr>
          <p:cNvPr id="9" name="Obrázek 8"/>
          <p:cNvPicPr>
            <a:picLocks noChangeAspect="1"/>
          </p:cNvPicPr>
          <p:nvPr/>
        </p:nvPicPr>
        <p:blipFill>
          <a:blip r:embed="rId3">
            <a:lum/>
            <a:alphaModFix/>
          </a:blip>
          <a:srcRect/>
          <a:stretch>
            <a:fillRect/>
          </a:stretch>
        </p:blipFill>
        <p:spPr>
          <a:xfrm>
            <a:off x="4229557" y="3581404"/>
            <a:ext cx="6339530" cy="3568217"/>
          </a:xfrm>
          <a:prstGeom prst="rect">
            <a:avLst/>
          </a:prstGeom>
          <a:noFill/>
          <a:ln>
            <a:noFill/>
          </a:ln>
        </p:spPr>
      </p:pic>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5934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Realistic 3D graphics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15</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normAutofit fontScale="92500" lnSpcReduction="10000"/>
          </a:bodyPr>
          <a:lstStyle/>
          <a:p>
            <a:r>
              <a:rPr lang="en-US" b="1" dirty="0"/>
              <a:t>3D scene modeling</a:t>
            </a:r>
            <a:endParaRPr lang="en-US" dirty="0"/>
          </a:p>
          <a:p>
            <a:pPr lvl="1"/>
            <a:r>
              <a:rPr lang="en-US" dirty="0"/>
              <a:t>3DS Max, Blender, Rhino / </a:t>
            </a:r>
            <a:r>
              <a:rPr lang="en-US" dirty="0" err="1"/>
              <a:t>CaptureReality</a:t>
            </a:r>
            <a:endParaRPr lang="en-US" dirty="0"/>
          </a:p>
          <a:p>
            <a:r>
              <a:rPr lang="en-US" b="1" dirty="0"/>
              <a:t>Object appearance</a:t>
            </a:r>
            <a:endParaRPr lang="en-US" dirty="0"/>
          </a:p>
          <a:p>
            <a:pPr lvl="1"/>
            <a:r>
              <a:rPr lang="en-US" dirty="0"/>
              <a:t>Light reflectance models, textures, </a:t>
            </a:r>
            <a:r>
              <a:rPr lang="en-US" dirty="0" err="1"/>
              <a:t>wear&amp;tear</a:t>
            </a:r>
            <a:endParaRPr lang="en-US" b="1" dirty="0"/>
          </a:p>
          <a:p>
            <a:r>
              <a:rPr lang="en-US" b="1" dirty="0"/>
              <a:t>Animation</a:t>
            </a:r>
          </a:p>
          <a:p>
            <a:pPr lvl="1"/>
            <a:r>
              <a:rPr lang="en-US" dirty="0"/>
              <a:t>Manual (character rigging, animation curves, ….)</a:t>
            </a:r>
          </a:p>
          <a:p>
            <a:pPr lvl="1"/>
            <a:r>
              <a:rPr lang="en-US" dirty="0"/>
              <a:t>Physics based (rigid body, water simulation, explosions, …)</a:t>
            </a:r>
          </a:p>
          <a:p>
            <a:pPr lvl="1"/>
            <a:r>
              <a:rPr lang="en-US" dirty="0"/>
              <a:t>Captured (</a:t>
            </a:r>
            <a:r>
              <a:rPr lang="en-US" dirty="0" err="1"/>
              <a:t>mocap</a:t>
            </a:r>
            <a:r>
              <a:rPr lang="en-US" dirty="0"/>
              <a:t>)</a:t>
            </a:r>
          </a:p>
          <a:p>
            <a:r>
              <a:rPr lang="en-US" b="1" dirty="0"/>
              <a:t>Lighting &amp; rendering</a:t>
            </a:r>
            <a:endParaRPr lang="en-US" dirty="0"/>
          </a:p>
          <a:p>
            <a:pPr lvl="1"/>
            <a:r>
              <a:rPr lang="en-US" dirty="0"/>
              <a:t>primary light sources + global illumination </a:t>
            </a:r>
            <a:br>
              <a:rPr lang="en-US" dirty="0"/>
            </a:br>
            <a:r>
              <a:rPr lang="en-US" dirty="0"/>
              <a:t>(GI) -&gt; light transport simulation</a:t>
            </a:r>
          </a:p>
          <a:p>
            <a:r>
              <a:rPr lang="en-US" b="1" dirty="0"/>
              <a:t>Video compositing and compression</a:t>
            </a:r>
          </a:p>
          <a:p>
            <a:r>
              <a:rPr lang="en-US" b="1" dirty="0"/>
              <a:t>Image display</a:t>
            </a:r>
            <a:r>
              <a:rPr lang="en-US" dirty="0"/>
              <a:t> (HDR imaging)</a:t>
            </a:r>
          </a:p>
          <a:p>
            <a:endParaRPr lang="en-US" dirty="0"/>
          </a:p>
        </p:txBody>
      </p:sp>
      <p:pic>
        <p:nvPicPr>
          <p:cNvPr id="6" name="Obrázek 5"/>
          <p:cNvPicPr>
            <a:picLocks noChangeAspect="1"/>
          </p:cNvPicPr>
          <p:nvPr/>
        </p:nvPicPr>
        <p:blipFill>
          <a:blip r:embed="rId2">
            <a:lum/>
            <a:alphaModFix/>
          </a:blip>
          <a:srcRect/>
          <a:stretch>
            <a:fillRect/>
          </a:stretch>
        </p:blipFill>
        <p:spPr>
          <a:xfrm>
            <a:off x="8542034" y="1012200"/>
            <a:ext cx="1951800" cy="1951800"/>
          </a:xfrm>
          <a:prstGeom prst="rect">
            <a:avLst/>
          </a:prstGeom>
          <a:noFill/>
          <a:ln>
            <a:noFill/>
          </a:ln>
        </p:spPr>
      </p:pic>
      <p:pic>
        <p:nvPicPr>
          <p:cNvPr id="7" name="Obrázek 6"/>
          <p:cNvPicPr>
            <a:picLocks noChangeAspect="1"/>
          </p:cNvPicPr>
          <p:nvPr/>
        </p:nvPicPr>
        <p:blipFill>
          <a:blip r:embed="rId3">
            <a:lum/>
            <a:alphaModFix/>
          </a:blip>
          <a:srcRect/>
          <a:stretch>
            <a:fillRect/>
          </a:stretch>
        </p:blipFill>
        <p:spPr>
          <a:xfrm>
            <a:off x="8542034" y="3015176"/>
            <a:ext cx="1951800" cy="1951800"/>
          </a:xfrm>
          <a:prstGeom prst="rect">
            <a:avLst/>
          </a:prstGeom>
          <a:noFill/>
          <a:ln>
            <a:noFill/>
          </a:ln>
        </p:spPr>
      </p:pic>
    </p:spTree>
    <p:extLst>
      <p:ext uri="{BB962C8B-B14F-4D97-AF65-F5344CB8AC3E}">
        <p14:creationId xmlns:p14="http://schemas.microsoft.com/office/powerpoint/2010/main" val="3108346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Rendering = (forward) light simulation</a:t>
            </a:r>
          </a:p>
        </p:txBody>
      </p:sp>
      <p:sp>
        <p:nvSpPr>
          <p:cNvPr id="3" name="Slide Number Placeholder 2"/>
          <p:cNvSpPr>
            <a:spLocks noGrp="1"/>
          </p:cNvSpPr>
          <p:nvPr>
            <p:ph type="sldNum" sz="quarter" idx="12"/>
          </p:nvPr>
        </p:nvSpPr>
        <p:spPr/>
        <p:txBody>
          <a:bodyPr/>
          <a:lstStyle/>
          <a:p>
            <a:fld id="{7B6CC4D6-176D-4020-9484-FACE48CDBCFB}" type="slidenum">
              <a:rPr lang="cs-CZ" smtClean="0"/>
              <a:t>16</a:t>
            </a:fld>
            <a:endParaRPr lang="cs-CZ" dirty="0"/>
          </a:p>
        </p:txBody>
      </p:sp>
      <p:sp>
        <p:nvSpPr>
          <p:cNvPr id="4" name="Footer Placeholder 3"/>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5"/>
          <p:cNvGrpSpPr/>
          <p:nvPr/>
        </p:nvGrpSpPr>
        <p:grpSpPr>
          <a:xfrm>
            <a:off x="1320648" y="1695297"/>
            <a:ext cx="8077994" cy="3691071"/>
            <a:chOff x="168184" y="1295400"/>
            <a:chExt cx="8807647" cy="4024471"/>
          </a:xfrm>
        </p:grpSpPr>
        <p:sp>
          <p:nvSpPr>
            <p:cNvPr id="7" name="Rounded Rectangle 5"/>
            <p:cNvSpPr/>
            <p:nvPr/>
          </p:nvSpPr>
          <p:spPr bwMode="auto">
            <a:xfrm>
              <a:off x="168184" y="1295400"/>
              <a:ext cx="38764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defTabSz="913682" eaLnBrk="0" hangingPunct="0"/>
              <a:r>
                <a:rPr lang="en-US" sz="2900" b="1" dirty="0">
                  <a:solidFill>
                    <a:schemeClr val="tx2"/>
                  </a:solidFill>
                  <a:latin typeface="Corbel" panose="020B0503020204020204" pitchFamily="34" charset="0"/>
                </a:rPr>
                <a:t>3D scene</a:t>
              </a:r>
            </a:p>
          </p:txBody>
        </p:sp>
        <p:sp>
          <p:nvSpPr>
            <p:cNvPr id="8" name="Rounded Rectangle 6"/>
            <p:cNvSpPr/>
            <p:nvPr/>
          </p:nvSpPr>
          <p:spPr bwMode="auto">
            <a:xfrm>
              <a:off x="5020855" y="1295400"/>
              <a:ext cx="39549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eaLnBrk="0" hangingPunct="0"/>
              <a:r>
                <a:rPr lang="cs-CZ" sz="2900" b="1" dirty="0">
                  <a:solidFill>
                    <a:schemeClr val="tx2"/>
                  </a:solidFill>
                  <a:latin typeface="Corbel" panose="020B0503020204020204" pitchFamily="34" charset="0"/>
                </a:rPr>
                <a:t>Image</a:t>
              </a:r>
              <a:endParaRPr lang="en-US" sz="2900" b="1" dirty="0">
                <a:solidFill>
                  <a:schemeClr val="tx2"/>
                </a:solidFill>
                <a:latin typeface="Corbel" panose="020B0503020204020204" pitchFamily="34" charset="0"/>
              </a:endParaRPr>
            </a:p>
          </p:txBody>
        </p:sp>
        <p:grpSp>
          <p:nvGrpSpPr>
            <p:cNvPr id="9" name="Skupina 8"/>
            <p:cNvGrpSpPr/>
            <p:nvPr/>
          </p:nvGrpSpPr>
          <p:grpSpPr>
            <a:xfrm>
              <a:off x="168184" y="2420888"/>
              <a:ext cx="8807647" cy="2898983"/>
              <a:chOff x="154086" y="1405625"/>
              <a:chExt cx="8807647" cy="2174237"/>
            </a:xfrm>
            <a:effectLst/>
          </p:grpSpPr>
          <p:sp>
            <p:nvSpPr>
              <p:cNvPr id="10" name="Right Arrow 7"/>
              <p:cNvSpPr/>
              <p:nvPr/>
            </p:nvSpPr>
            <p:spPr bwMode="auto">
              <a:xfrm>
                <a:off x="4229334" y="2226043"/>
                <a:ext cx="609600" cy="533400"/>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58" y="1413938"/>
                <a:ext cx="3954975" cy="215761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6" y="1405625"/>
                <a:ext cx="3876476" cy="2174237"/>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163163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http://www.maxwellrender.com/forum/styles/subsilver2/imageset/logo_maxwe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4" y="5575126"/>
            <a:ext cx="3451549" cy="609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ctane_Rende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5" y="3933649"/>
            <a:ext cx="3347254" cy="824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rona Alpha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492" y="829396"/>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0466" name="Picture 2" descr="https://encrypted-tbn2.gstatic.com/images?q=tbn:ANd9GcSi-2n9GmBLiGMT06409FM66ppFCEzu9jSyQfyWskpUGwLgzvB6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998" y="4356632"/>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vray.info/assets/vray20_newLogo_560.jpg"/>
          <p:cNvPicPr>
            <a:picLocks noChangeAspect="1" noChangeArrowheads="1"/>
          </p:cNvPicPr>
          <p:nvPr/>
        </p:nvPicPr>
        <p:blipFill rotWithShape="1">
          <a:blip r:embed="rId7">
            <a:extLst>
              <a:ext uri="{28A0092B-C50C-407E-A947-70E740481C1C}">
                <a14:useLocalDpi xmlns:a14="http://schemas.microsoft.com/office/drawing/2010/main" val="0"/>
              </a:ext>
            </a:extLst>
          </a:blip>
          <a:srcRect l="2831" t="9243" r="3085" b="9130"/>
          <a:stretch/>
        </p:blipFill>
        <p:spPr bwMode="auto">
          <a:xfrm>
            <a:off x="59591" y="2712488"/>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gtoolbox.net/wp-content/uploads/2014/04/arnoldLogo-copy.png"/>
          <p:cNvPicPr>
            <a:picLocks noChangeAspect="1" noChangeArrowheads="1"/>
          </p:cNvPicPr>
          <p:nvPr/>
        </p:nvPicPr>
        <p:blipFill rotWithShape="1">
          <a:blip r:embed="rId8">
            <a:extLst>
              <a:ext uri="{28A0092B-C50C-407E-A947-70E740481C1C}">
                <a14:useLocalDpi xmlns:a14="http://schemas.microsoft.com/office/drawing/2010/main" val="0"/>
              </a:ext>
            </a:extLst>
          </a:blip>
          <a:srcRect b="36529"/>
          <a:stretch/>
        </p:blipFill>
        <p:spPr bwMode="auto">
          <a:xfrm>
            <a:off x="6388487" y="275264"/>
            <a:ext cx="2531500" cy="1606779"/>
          </a:xfrm>
          <a:prstGeom prst="rect">
            <a:avLst/>
          </a:prstGeom>
          <a:noFill/>
          <a:extLst>
            <a:ext uri="{909E8E84-426E-40DD-AFC4-6F175D3DCCD1}">
              <a14:hiddenFill xmlns:a14="http://schemas.microsoft.com/office/drawing/2010/main">
                <a:solidFill>
                  <a:srgbClr val="FFFFFF"/>
                </a:solidFill>
              </a14:hiddenFill>
            </a:ext>
          </a:extLst>
        </p:spPr>
      </p:pic>
      <p:pic>
        <p:nvPicPr>
          <p:cNvPr id="245762" name="Picture 2" descr="NVIDIA Mental 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183" y="2111953"/>
            <a:ext cx="2629359" cy="70712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477618" y="-3947831"/>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sp>
        <p:nvSpPr>
          <p:cNvPr id="16" name="AutoShape 12"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645611" y="-3779838"/>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pic>
        <p:nvPicPr>
          <p:cNvPr id="190470" name="Picture 6" descr="http://vignette1.wikia.nocookie.net/disney/images/7/71/Walt_Disney_Animation_Studios_-_Transparent_Logo.png/revision/latest?cb=201512162006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9032" y="5963678"/>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C09BFA6-0862-4CF3-8AD5-8FC812D9465B}"/>
              </a:ext>
            </a:extLst>
          </p:cNvPr>
          <p:cNvPicPr>
            <a:picLocks noChangeAspect="1"/>
          </p:cNvPicPr>
          <p:nvPr/>
        </p:nvPicPr>
        <p:blipFill>
          <a:blip r:embed="rId11"/>
          <a:stretch>
            <a:fillRect/>
          </a:stretch>
        </p:blipFill>
        <p:spPr>
          <a:xfrm>
            <a:off x="7614445" y="2334698"/>
            <a:ext cx="2828925" cy="1600200"/>
          </a:xfrm>
          <a:prstGeom prst="rect">
            <a:avLst/>
          </a:prstGeom>
        </p:spPr>
      </p:pic>
    </p:spTree>
    <p:extLst>
      <p:ext uri="{BB962C8B-B14F-4D97-AF65-F5344CB8AC3E}">
        <p14:creationId xmlns:p14="http://schemas.microsoft.com/office/powerpoint/2010/main" val="30336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6E51-4C6B-49A0-B700-A9CD56010D60}"/>
              </a:ext>
            </a:extLst>
          </p:cNvPr>
          <p:cNvSpPr>
            <a:spLocks noGrp="1"/>
          </p:cNvSpPr>
          <p:nvPr>
            <p:ph type="title"/>
          </p:nvPr>
        </p:nvSpPr>
        <p:spPr/>
        <p:txBody>
          <a:bodyPr/>
          <a:lstStyle/>
          <a:p>
            <a:r>
              <a:rPr lang="en-US" dirty="0"/>
              <a:t>Light simulation</a:t>
            </a:r>
          </a:p>
        </p:txBody>
      </p:sp>
      <p:sp>
        <p:nvSpPr>
          <p:cNvPr id="3" name="Slide Number Placeholder 2">
            <a:extLst>
              <a:ext uri="{FF2B5EF4-FFF2-40B4-BE49-F238E27FC236}">
                <a16:creationId xmlns:a16="http://schemas.microsoft.com/office/drawing/2014/main" id="{E7D26C77-072A-4E93-87F7-5CE35438C182}"/>
              </a:ext>
            </a:extLst>
          </p:cNvPr>
          <p:cNvSpPr>
            <a:spLocks noGrp="1"/>
          </p:cNvSpPr>
          <p:nvPr>
            <p:ph type="sldNum" sz="quarter" idx="12"/>
          </p:nvPr>
        </p:nvSpPr>
        <p:spPr/>
        <p:txBody>
          <a:bodyPr/>
          <a:lstStyle/>
          <a:p>
            <a:fld id="{7B6CC4D6-176D-4020-9484-FACE48CDBCFB}" type="slidenum">
              <a:rPr lang="cs-CZ" smtClean="0"/>
              <a:t>18</a:t>
            </a:fld>
            <a:endParaRPr lang="cs-CZ" dirty="0"/>
          </a:p>
        </p:txBody>
      </p:sp>
      <p:sp>
        <p:nvSpPr>
          <p:cNvPr id="4" name="Footer Placeholder 3">
            <a:extLst>
              <a:ext uri="{FF2B5EF4-FFF2-40B4-BE49-F238E27FC236}">
                <a16:creationId xmlns:a16="http://schemas.microsoft.com/office/drawing/2014/main" id="{8C5DF291-D3A6-4A9A-A623-EC35C83F29C8}"/>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4">
            <a:extLst>
              <a:ext uri="{FF2B5EF4-FFF2-40B4-BE49-F238E27FC236}">
                <a16:creationId xmlns:a16="http://schemas.microsoft.com/office/drawing/2014/main" id="{B1E34B05-49EA-45FE-AD05-89762B974B3A}"/>
              </a:ext>
            </a:extLst>
          </p:cNvPr>
          <p:cNvGrpSpPr/>
          <p:nvPr/>
        </p:nvGrpSpPr>
        <p:grpSpPr>
          <a:xfrm>
            <a:off x="3599645" y="1912722"/>
            <a:ext cx="4286276" cy="476252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7" name="Volný tvar 5">
              <a:extLst>
                <a:ext uri="{FF2B5EF4-FFF2-40B4-BE49-F238E27FC236}">
                  <a16:creationId xmlns:a16="http://schemas.microsoft.com/office/drawing/2014/main" id="{2985BF08-DECB-4A62-B83A-7CC9EECADE9E}"/>
                </a:ext>
              </a:extLst>
            </p:cNvPr>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Volný tvar 6">
              <a:extLst>
                <a:ext uri="{FF2B5EF4-FFF2-40B4-BE49-F238E27FC236}">
                  <a16:creationId xmlns:a16="http://schemas.microsoft.com/office/drawing/2014/main" id="{A164FBB3-34CF-429C-84D7-DAE842945C85}"/>
                </a:ext>
              </a:extLst>
            </p:cNvPr>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9" name="Volný tvar 7">
              <a:extLst>
                <a:ext uri="{FF2B5EF4-FFF2-40B4-BE49-F238E27FC236}">
                  <a16:creationId xmlns:a16="http://schemas.microsoft.com/office/drawing/2014/main" id="{EDD6FADA-DD69-45A8-9ED9-522FB5687E1E}"/>
                </a:ext>
              </a:extLst>
            </p:cNvPr>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 name="Volný tvar 8">
              <a:extLst>
                <a:ext uri="{FF2B5EF4-FFF2-40B4-BE49-F238E27FC236}">
                  <a16:creationId xmlns:a16="http://schemas.microsoft.com/office/drawing/2014/main" id="{8264EF63-6819-4230-A6FC-D31110001877}"/>
                </a:ext>
              </a:extLst>
            </p:cNvPr>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1" name="Volný tvar 9">
              <a:extLst>
                <a:ext uri="{FF2B5EF4-FFF2-40B4-BE49-F238E27FC236}">
                  <a16:creationId xmlns:a16="http://schemas.microsoft.com/office/drawing/2014/main" id="{EA611EDE-B1D9-4638-A6C1-AC3CD5F3A4F4}"/>
                </a:ext>
              </a:extLst>
            </p:cNvPr>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2" name="Volný tvar 10">
              <a:extLst>
                <a:ext uri="{FF2B5EF4-FFF2-40B4-BE49-F238E27FC236}">
                  <a16:creationId xmlns:a16="http://schemas.microsoft.com/office/drawing/2014/main" id="{0A619DA9-663E-4091-AF93-9586B1BD7620}"/>
                </a:ext>
              </a:extLst>
            </p:cNvPr>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pic>
        <p:nvPicPr>
          <p:cNvPr id="13" name="Picture 7" descr="camera">
            <a:extLst>
              <a:ext uri="{FF2B5EF4-FFF2-40B4-BE49-F238E27FC236}">
                <a16:creationId xmlns:a16="http://schemas.microsoft.com/office/drawing/2014/main" id="{4EC89248-5831-436E-9F1E-FCF819690500}"/>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1398779" y="3443000"/>
            <a:ext cx="1322501" cy="136295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Cloud 40">
            <a:extLst>
              <a:ext uri="{FF2B5EF4-FFF2-40B4-BE49-F238E27FC236}">
                <a16:creationId xmlns:a16="http://schemas.microsoft.com/office/drawing/2014/main" id="{79536FD7-E3CE-401D-9324-CEE00198B6EF}"/>
              </a:ext>
            </a:extLst>
          </p:cNvPr>
          <p:cNvSpPr/>
          <p:nvPr/>
        </p:nvSpPr>
        <p:spPr>
          <a:xfrm rot="11100000">
            <a:off x="4925539" y="3801315"/>
            <a:ext cx="1832188" cy="1081049"/>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lIns="100727" tIns="50364" rIns="100727" bIns="50364" rtlCol="0" anchor="ctr"/>
          <a:lstStyle/>
          <a:p>
            <a:pPr algn="ctr"/>
            <a:endParaRPr lang="en-US" sz="1900">
              <a:solidFill>
                <a:schemeClr val="tx1"/>
              </a:solidFill>
            </a:endParaRPr>
          </a:p>
        </p:txBody>
      </p:sp>
      <p:sp>
        <p:nvSpPr>
          <p:cNvPr id="15" name="Volný tvar 18">
            <a:extLst>
              <a:ext uri="{FF2B5EF4-FFF2-40B4-BE49-F238E27FC236}">
                <a16:creationId xmlns:a16="http://schemas.microsoft.com/office/drawing/2014/main" id="{D9761E59-E405-4DF5-8F80-62072BB1C904}"/>
              </a:ext>
            </a:extLst>
          </p:cNvPr>
          <p:cNvSpPr/>
          <p:nvPr/>
        </p:nvSpPr>
        <p:spPr>
          <a:xfrm>
            <a:off x="2579169" y="2590962"/>
            <a:ext cx="4909873" cy="32353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6" name="Volný tvar 37">
            <a:extLst>
              <a:ext uri="{FF2B5EF4-FFF2-40B4-BE49-F238E27FC236}">
                <a16:creationId xmlns:a16="http://schemas.microsoft.com/office/drawing/2014/main" id="{440B94EC-4CF2-47CD-AE60-1880B87EB1F1}"/>
              </a:ext>
            </a:extLst>
          </p:cNvPr>
          <p:cNvSpPr/>
          <p:nvPr/>
        </p:nvSpPr>
        <p:spPr>
          <a:xfrm>
            <a:off x="2579167" y="2516206"/>
            <a:ext cx="3016268" cy="182563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7" name="Volný tvar 36">
            <a:extLst>
              <a:ext uri="{FF2B5EF4-FFF2-40B4-BE49-F238E27FC236}">
                <a16:creationId xmlns:a16="http://schemas.microsoft.com/office/drawing/2014/main" id="{19DCB1E2-4233-4EC3-A8A9-935AA1AB610F}"/>
              </a:ext>
            </a:extLst>
          </p:cNvPr>
          <p:cNvSpPr/>
          <p:nvPr/>
        </p:nvSpPr>
        <p:spPr>
          <a:xfrm>
            <a:off x="2579166" y="2516199"/>
            <a:ext cx="3413146" cy="3730648"/>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Tree>
    <p:extLst>
      <p:ext uri="{BB962C8B-B14F-4D97-AF65-F5344CB8AC3E}">
        <p14:creationId xmlns:p14="http://schemas.microsoft.com/office/powerpoint/2010/main" val="21906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4098" name="Picture 2" descr="http://www.realtimerendering.com/blog/wp-content/uploads/2012/04/cinefex_film2_sma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b="68253"/>
          <a:stretch/>
        </p:blipFill>
        <p:spPr bwMode="auto">
          <a:xfrm>
            <a:off x="386449" y="2042230"/>
            <a:ext cx="9979025" cy="267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5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RENDERING</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t>2</a:t>
            </a:fld>
            <a:endParaRPr lang="cs-CZ" dirty="0"/>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319645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481414" y="1417024"/>
            <a:ext cx="4531026" cy="5463265"/>
          </a:xfrm>
          <a:prstGeom prst="rect">
            <a:avLst/>
          </a:prstGeom>
          <a:solidFill>
            <a:srgbClr val="6699FF"/>
          </a:solidFill>
          <a:ln>
            <a:headEnd/>
            <a:tailEnd/>
          </a:ln>
        </p:spPr>
        <p:style>
          <a:lnRef idx="1">
            <a:schemeClr val="accent5"/>
          </a:lnRef>
          <a:fillRef idx="3">
            <a:schemeClr val="accent5"/>
          </a:fillRef>
          <a:effectRef idx="2">
            <a:schemeClr val="accent5"/>
          </a:effectRef>
          <a:fontRef idx="minor">
            <a:schemeClr val="lt1"/>
          </a:fontRef>
        </p:style>
        <p:txBody>
          <a:bodyPr wrap="none" lIns="104254" tIns="52128" rIns="104254" bIns="52128" anchor="ctr"/>
          <a:lstStyle/>
          <a:p>
            <a:endParaRPr lang="cs-CZ"/>
          </a:p>
        </p:txBody>
      </p:sp>
      <p:sp>
        <p:nvSpPr>
          <p:cNvPr id="847875" name="Rectangle 3"/>
          <p:cNvSpPr>
            <a:spLocks noGrp="1" noChangeArrowheads="1"/>
          </p:cNvSpPr>
          <p:nvPr>
            <p:ph type="title"/>
          </p:nvPr>
        </p:nvSpPr>
        <p:spPr/>
        <p:txBody>
          <a:bodyPr/>
          <a:lstStyle/>
          <a:p>
            <a:pPr eaLnBrk="1" hangingPunct="1">
              <a:defRPr/>
            </a:pPr>
            <a:r>
              <a:rPr lang="en-US" dirty="0"/>
              <a:t>Global illumination </a:t>
            </a:r>
            <a:r>
              <a:rPr lang="cs-CZ" dirty="0"/>
              <a:t>– GI</a:t>
            </a:r>
          </a:p>
        </p:txBody>
      </p:sp>
      <p:pic>
        <p:nvPicPr>
          <p:cNvPr id="18436" name="Picture 4" descr="sponza"/>
          <p:cNvPicPr>
            <a:picLocks noChangeAspect="1" noChangeArrowheads="1"/>
          </p:cNvPicPr>
          <p:nvPr/>
        </p:nvPicPr>
        <p:blipFill>
          <a:blip r:embed="rId3" cstate="print"/>
          <a:srcRect/>
          <a:stretch>
            <a:fillRect/>
          </a:stretch>
        </p:blipFill>
        <p:spPr bwMode="auto">
          <a:xfrm>
            <a:off x="686802"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pic>
        <p:nvPicPr>
          <p:cNvPr id="18437" name="Picture 5" descr="sponza"/>
          <p:cNvPicPr>
            <a:picLocks noChangeAspect="1" noChangeArrowheads="1"/>
          </p:cNvPicPr>
          <p:nvPr/>
        </p:nvPicPr>
        <p:blipFill>
          <a:blip r:embed="rId4" cstate="print"/>
          <a:srcRect/>
          <a:stretch>
            <a:fillRect/>
          </a:stretch>
        </p:blipFill>
        <p:spPr bwMode="auto">
          <a:xfrm>
            <a:off x="5642904"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grpSp>
        <p:nvGrpSpPr>
          <p:cNvPr id="2" name="Group 6"/>
          <p:cNvGrpSpPr>
            <a:grpSpLocks/>
          </p:cNvGrpSpPr>
          <p:nvPr/>
        </p:nvGrpSpPr>
        <p:grpSpPr bwMode="auto">
          <a:xfrm>
            <a:off x="2661816" y="5683322"/>
            <a:ext cx="2155069" cy="1291072"/>
            <a:chOff x="1292" y="1909"/>
            <a:chExt cx="3901" cy="2478"/>
          </a:xfrm>
        </p:grpSpPr>
        <p:sp>
          <p:nvSpPr>
            <p:cNvPr id="18466" name="Freeform 7"/>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7" name="Line 8"/>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39" name="Picture 9" descr="MCj01989940000[1]"/>
          <p:cNvPicPr>
            <a:picLocks noChangeAspect="1" noChangeArrowheads="1"/>
          </p:cNvPicPr>
          <p:nvPr/>
        </p:nvPicPr>
        <p:blipFill>
          <a:blip r:embed="rId5" cstate="print"/>
          <a:srcRect/>
          <a:stretch>
            <a:fillRect/>
          </a:stretch>
        </p:blipFill>
        <p:spPr bwMode="auto">
          <a:xfrm rot="10800000">
            <a:off x="3723574" y="5629082"/>
            <a:ext cx="271008" cy="325486"/>
          </a:xfrm>
          <a:prstGeom prst="rect">
            <a:avLst/>
          </a:prstGeom>
          <a:noFill/>
          <a:ln w="9525">
            <a:noFill/>
            <a:miter lim="800000"/>
            <a:headEnd/>
            <a:tailEnd/>
          </a:ln>
        </p:spPr>
      </p:pic>
      <p:sp>
        <p:nvSpPr>
          <p:cNvPr id="18441" name="Line 11"/>
          <p:cNvSpPr>
            <a:spLocks noChangeShapeType="1"/>
          </p:cNvSpPr>
          <p:nvPr/>
        </p:nvSpPr>
        <p:spPr bwMode="auto">
          <a:xfrm flipH="1">
            <a:off x="3790400" y="5951080"/>
            <a:ext cx="68681"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3" name="Group 13"/>
          <p:cNvGrpSpPr>
            <a:grpSpLocks/>
          </p:cNvGrpSpPr>
          <p:nvPr/>
        </p:nvGrpSpPr>
        <p:grpSpPr bwMode="auto">
          <a:xfrm>
            <a:off x="7619776" y="5648328"/>
            <a:ext cx="2155068" cy="1291072"/>
            <a:chOff x="1292" y="1909"/>
            <a:chExt cx="3901" cy="2478"/>
          </a:xfrm>
        </p:grpSpPr>
        <p:sp>
          <p:nvSpPr>
            <p:cNvPr id="18464" name="Freeform 14"/>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5" name="Line 15"/>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44" name="Picture 16" descr="MCj01989940000[1]"/>
          <p:cNvPicPr>
            <a:picLocks noChangeAspect="1" noChangeArrowheads="1"/>
          </p:cNvPicPr>
          <p:nvPr/>
        </p:nvPicPr>
        <p:blipFill>
          <a:blip r:embed="rId5" cstate="print"/>
          <a:srcRect/>
          <a:stretch>
            <a:fillRect/>
          </a:stretch>
        </p:blipFill>
        <p:spPr bwMode="auto">
          <a:xfrm rot="10800000">
            <a:off x="8681530" y="5583584"/>
            <a:ext cx="271008" cy="325486"/>
          </a:xfrm>
          <a:prstGeom prst="rect">
            <a:avLst/>
          </a:prstGeom>
          <a:noFill/>
          <a:ln w="9525">
            <a:noFill/>
            <a:miter lim="800000"/>
            <a:headEnd/>
            <a:tailEnd/>
          </a:ln>
        </p:spPr>
      </p:pic>
      <p:sp>
        <p:nvSpPr>
          <p:cNvPr id="18446" name="Line 18"/>
          <p:cNvSpPr>
            <a:spLocks noChangeShapeType="1"/>
          </p:cNvSpPr>
          <p:nvPr/>
        </p:nvSpPr>
        <p:spPr bwMode="auto">
          <a:xfrm flipH="1">
            <a:off x="8748365" y="5905582"/>
            <a:ext cx="68679"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4" name="Group 20"/>
          <p:cNvGrpSpPr>
            <a:grpSpLocks/>
          </p:cNvGrpSpPr>
          <p:nvPr/>
        </p:nvGrpSpPr>
        <p:grpSpPr bwMode="auto">
          <a:xfrm>
            <a:off x="8748354" y="6292310"/>
            <a:ext cx="1026488" cy="278239"/>
            <a:chOff x="3334" y="3144"/>
            <a:chExt cx="1859" cy="534"/>
          </a:xfrm>
        </p:grpSpPr>
        <p:sp>
          <p:nvSpPr>
            <p:cNvPr id="18462" name="Line 21"/>
            <p:cNvSpPr>
              <a:spLocks noChangeShapeType="1"/>
            </p:cNvSpPr>
            <p:nvPr/>
          </p:nvSpPr>
          <p:spPr bwMode="auto">
            <a:xfrm flipH="1">
              <a:off x="3345" y="3144"/>
              <a:ext cx="1848" cy="534"/>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3" name="Line 22"/>
            <p:cNvSpPr>
              <a:spLocks noChangeShapeType="1"/>
            </p:cNvSpPr>
            <p:nvPr/>
          </p:nvSpPr>
          <p:spPr bwMode="auto">
            <a:xfrm flipH="1">
              <a:off x="3334" y="3678"/>
              <a:ext cx="1859" cy="0"/>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5" name="Group 23"/>
          <p:cNvGrpSpPr>
            <a:grpSpLocks/>
          </p:cNvGrpSpPr>
          <p:nvPr/>
        </p:nvGrpSpPr>
        <p:grpSpPr bwMode="auto">
          <a:xfrm>
            <a:off x="8148800" y="5648338"/>
            <a:ext cx="1626047" cy="922211"/>
            <a:chOff x="2250" y="1909"/>
            <a:chExt cx="2943" cy="1769"/>
          </a:xfrm>
        </p:grpSpPr>
        <p:sp>
          <p:nvSpPr>
            <p:cNvPr id="18458" name="Line 24"/>
            <p:cNvSpPr>
              <a:spLocks noChangeShapeType="1"/>
            </p:cNvSpPr>
            <p:nvPr/>
          </p:nvSpPr>
          <p:spPr bwMode="auto">
            <a:xfrm flipH="1">
              <a:off x="3334" y="1909"/>
              <a:ext cx="938" cy="1769"/>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9" name="Line 25"/>
            <p:cNvSpPr>
              <a:spLocks noChangeShapeType="1"/>
            </p:cNvSpPr>
            <p:nvPr/>
          </p:nvSpPr>
          <p:spPr bwMode="auto">
            <a:xfrm flipH="1">
              <a:off x="3345" y="2016"/>
              <a:ext cx="1848" cy="166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0" name="Line 26"/>
            <p:cNvSpPr>
              <a:spLocks noChangeShapeType="1"/>
            </p:cNvSpPr>
            <p:nvPr/>
          </p:nvSpPr>
          <p:spPr bwMode="auto">
            <a:xfrm flipH="1">
              <a:off x="3345" y="2652"/>
              <a:ext cx="1848"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1" name="Line 27"/>
            <p:cNvSpPr>
              <a:spLocks noChangeShapeType="1"/>
            </p:cNvSpPr>
            <p:nvPr/>
          </p:nvSpPr>
          <p:spPr bwMode="auto">
            <a:xfrm>
              <a:off x="2250" y="2112"/>
              <a:ext cx="1095" cy="156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6" name="Group 28"/>
          <p:cNvGrpSpPr>
            <a:grpSpLocks/>
          </p:cNvGrpSpPr>
          <p:nvPr/>
        </p:nvGrpSpPr>
        <p:grpSpPr bwMode="auto">
          <a:xfrm>
            <a:off x="7922339" y="6035078"/>
            <a:ext cx="826017" cy="535477"/>
            <a:chOff x="1842" y="2652"/>
            <a:chExt cx="1492" cy="1026"/>
          </a:xfrm>
        </p:grpSpPr>
        <p:sp>
          <p:nvSpPr>
            <p:cNvPr id="18456" name="Line 29"/>
            <p:cNvSpPr>
              <a:spLocks noChangeShapeType="1"/>
            </p:cNvSpPr>
            <p:nvPr/>
          </p:nvSpPr>
          <p:spPr bwMode="auto">
            <a:xfrm>
              <a:off x="1914" y="2652"/>
              <a:ext cx="1420"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7" name="Line 30"/>
            <p:cNvSpPr>
              <a:spLocks noChangeShapeType="1"/>
            </p:cNvSpPr>
            <p:nvPr/>
          </p:nvSpPr>
          <p:spPr bwMode="auto">
            <a:xfrm>
              <a:off x="1842" y="3426"/>
              <a:ext cx="1492" cy="25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sp>
        <p:nvSpPr>
          <p:cNvPr id="18454" name="Text Box 34"/>
          <p:cNvSpPr txBox="1">
            <a:spLocks noChangeArrowheads="1"/>
          </p:cNvSpPr>
          <p:nvPr/>
        </p:nvSpPr>
        <p:spPr bwMode="auto">
          <a:xfrm>
            <a:off x="5613212" y="5620098"/>
            <a:ext cx="1536613" cy="1305603"/>
          </a:xfrm>
          <a:prstGeom prst="rect">
            <a:avLst/>
          </a:prstGeom>
          <a:noFill/>
          <a:ln w="9525">
            <a:noFill/>
            <a:miter lim="800000"/>
            <a:headEnd/>
            <a:tailEnd/>
          </a:ln>
        </p:spPr>
        <p:txBody>
          <a:bodyPr wrap="none" lIns="104254" tIns="52128" rIns="104254" bIns="52128">
            <a:spAutoFit/>
          </a:bodyPr>
          <a:lstStyle/>
          <a:p>
            <a:r>
              <a:rPr lang="en-US" sz="2600" dirty="0">
                <a:ln w="18415" cmpd="sng">
                  <a:solidFill>
                    <a:srgbClr val="FF0000"/>
                  </a:solidFill>
                  <a:prstDash val="solid"/>
                </a:ln>
                <a:solidFill>
                  <a:srgbClr val="FF0000"/>
                </a:solidFill>
                <a:effectLst>
                  <a:outerShdw blurRad="63500" dir="3600000" algn="tl" rotWithShape="0">
                    <a:srgbClr val="000000">
                      <a:alpha val="70000"/>
                    </a:srgbClr>
                  </a:outerShdw>
                </a:effectLst>
              </a:rPr>
              <a:t>Global</a:t>
            </a:r>
            <a:r>
              <a:rPr lang="cs-CZ" sz="26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direct +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indirect</a:t>
            </a:r>
            <a:endParaRPr lang="cs-CZ"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20</a:t>
            </a:fld>
            <a:endParaRPr lang="en-US" sz="2000" dirty="0">
              <a:solidFill>
                <a:srgbClr val="FFFFFF"/>
              </a:solidFill>
            </a:endParaRPr>
          </a:p>
        </p:txBody>
      </p:sp>
      <p:sp>
        <p:nvSpPr>
          <p:cNvPr id="32" name="Rectangle 5"/>
          <p:cNvSpPr txBox="1">
            <a:spLocks noChangeArrowheads="1"/>
          </p:cNvSpPr>
          <p:nvPr/>
        </p:nvSpPr>
        <p:spPr bwMode="auto">
          <a:xfrm>
            <a:off x="630887" y="5571455"/>
            <a:ext cx="3788859" cy="1032291"/>
          </a:xfrm>
          <a:prstGeom prst="rect">
            <a:avLst/>
          </a:prstGeom>
          <a:noFill/>
          <a:ln w="9525">
            <a:noFill/>
            <a:miter lim="800000"/>
            <a:headEnd/>
            <a:tailEnd/>
          </a:ln>
        </p:spPr>
        <p:txBody>
          <a:bodyPr vert="horz" wrap="square" lIns="104254" tIns="52128" rIns="104254" bIns="52128" numCol="1" anchor="t" anchorCtr="0" compatLnSpc="1">
            <a:prstTxWarp prst="textNoShape">
              <a:avLst/>
            </a:prstTxWarp>
          </a:bodyPr>
          <a:lstStyle/>
          <a:p>
            <a:pPr marL="390947" indent="-390947" defTabSz="1042531" fontAlgn="base">
              <a:lnSpc>
                <a:spcPct val="90000"/>
              </a:lnSpc>
              <a:spcBef>
                <a:spcPct val="20000"/>
              </a:spcBef>
              <a:spcAft>
                <a:spcPct val="0"/>
              </a:spcAft>
              <a:buClr>
                <a:schemeClr val="accent1"/>
              </a:buClr>
              <a:buSzPct val="65000"/>
              <a:defRPr/>
            </a:pPr>
            <a:r>
              <a:rPr lang="en-US" sz="2600" kern="0" dirty="0"/>
              <a:t>Direct illumination</a:t>
            </a:r>
            <a:endParaRPr lang="cs-CZ" sz="2600" kern="0" dirty="0"/>
          </a:p>
        </p:txBody>
      </p:sp>
      <p:sp>
        <p:nvSpPr>
          <p:cNvPr id="7" name="Zástupný symbol pro zápatí 6"/>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Zástupný symbol pro číslo snímku 7"/>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20</a:t>
            </a:fld>
            <a:endParaRPr lang="en-US" altLang="en-US">
              <a:solidFill>
                <a:prstClr val="black"/>
              </a:solidFill>
            </a:endParaRPr>
          </a:p>
        </p:txBody>
      </p:sp>
    </p:spTree>
    <p:extLst>
      <p:ext uri="{BB962C8B-B14F-4D97-AF65-F5344CB8AC3E}">
        <p14:creationId xmlns:p14="http://schemas.microsoft.com/office/powerpoint/2010/main" val="27333511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cstate="print"/>
          <a:srcRect/>
          <a:stretch>
            <a:fillRect/>
          </a:stretch>
        </p:blipFill>
        <p:spPr bwMode="auto">
          <a:xfrm>
            <a:off x="6356271" y="1716090"/>
            <a:ext cx="3313349" cy="3888333"/>
          </a:xfrm>
          <a:prstGeom prst="rect">
            <a:avLst/>
          </a:prstGeom>
          <a:noFill/>
          <a:ln w="9525" algn="ctr">
            <a:noFill/>
            <a:miter lim="800000"/>
            <a:headEnd/>
            <a:tailEnd/>
          </a:ln>
        </p:spPr>
      </p:pic>
      <p:pic>
        <p:nvPicPr>
          <p:cNvPr id="28676" name="Picture 3"/>
          <p:cNvPicPr>
            <a:picLocks noChangeAspect="1" noChangeArrowheads="1"/>
          </p:cNvPicPr>
          <p:nvPr/>
        </p:nvPicPr>
        <p:blipFill>
          <a:blip r:embed="rId4" cstate="print"/>
          <a:srcRect/>
          <a:stretch>
            <a:fillRect/>
          </a:stretch>
        </p:blipFill>
        <p:spPr bwMode="auto">
          <a:xfrm>
            <a:off x="1220270" y="3065473"/>
            <a:ext cx="3343047" cy="3923331"/>
          </a:xfrm>
          <a:prstGeom prst="rect">
            <a:avLst/>
          </a:prstGeom>
          <a:noFill/>
          <a:ln w="9525" algn="ctr">
            <a:noFill/>
            <a:miter lim="800000"/>
            <a:headEnd/>
            <a:tailEnd/>
          </a:ln>
        </p:spPr>
      </p:pic>
      <p:sp>
        <p:nvSpPr>
          <p:cNvPr id="28678" name="Rectangle 5"/>
          <p:cNvSpPr>
            <a:spLocks noGrp="1" noChangeArrowheads="1"/>
          </p:cNvSpPr>
          <p:nvPr>
            <p:ph type="body" idx="1"/>
          </p:nvPr>
        </p:nvSpPr>
        <p:spPr>
          <a:xfrm>
            <a:off x="209753" y="1795451"/>
            <a:ext cx="6062319" cy="1270418"/>
          </a:xfrm>
        </p:spPr>
        <p:txBody>
          <a:bodyPr/>
          <a:lstStyle/>
          <a:p>
            <a:pPr eaLnBrk="1" hangingPunct="1">
              <a:lnSpc>
                <a:spcPct val="90000"/>
              </a:lnSpc>
            </a:pPr>
            <a:r>
              <a:rPr lang="en-US" b="1" dirty="0"/>
              <a:t>Direct illumination</a:t>
            </a:r>
          </a:p>
          <a:p>
            <a:pPr marL="847057" lvl="1" indent="-325792">
              <a:lnSpc>
                <a:spcPct val="90000"/>
              </a:lnSpc>
            </a:pPr>
            <a:r>
              <a:rPr lang="en-US" dirty="0"/>
              <a:t>Light reflects only once on its way from the source to the camera</a:t>
            </a:r>
          </a:p>
        </p:txBody>
      </p:sp>
      <p:sp>
        <p:nvSpPr>
          <p:cNvPr id="28679" name="Text Box 6"/>
          <p:cNvSpPr txBox="1">
            <a:spLocks noChangeArrowheads="1"/>
          </p:cNvSpPr>
          <p:nvPr/>
        </p:nvSpPr>
        <p:spPr bwMode="auto">
          <a:xfrm>
            <a:off x="9" y="7188705"/>
            <a:ext cx="2767783" cy="382273"/>
          </a:xfrm>
          <a:prstGeom prst="rect">
            <a:avLst/>
          </a:prstGeom>
          <a:noFill/>
          <a:ln w="9525">
            <a:noFill/>
            <a:miter lim="800000"/>
            <a:headEnd/>
            <a:tailEnd/>
          </a:ln>
        </p:spPr>
        <p:txBody>
          <a:bodyPr wrap="none" lIns="104254" tIns="52128" rIns="104254" bIns="52128">
            <a:spAutoFit/>
          </a:bodyPr>
          <a:lstStyle/>
          <a:p>
            <a:r>
              <a:rPr lang="en-US" dirty="0">
                <a:solidFill>
                  <a:schemeClr val="tx2"/>
                </a:solidFill>
              </a:rPr>
              <a:t>Images </a:t>
            </a:r>
            <a:r>
              <a:rPr lang="en-US" dirty="0">
                <a:solidFill>
                  <a:schemeClr val="tx2"/>
                </a:solidFill>
                <a:cs typeface="Arial" charset="0"/>
              </a:rPr>
              <a:t>© PDI/</a:t>
            </a:r>
            <a:r>
              <a:rPr lang="en-US" dirty="0" err="1">
                <a:solidFill>
                  <a:schemeClr val="tx2"/>
                </a:solidFill>
                <a:cs typeface="Arial" charset="0"/>
              </a:rPr>
              <a:t>Dreamworks</a:t>
            </a:r>
            <a:endParaRPr lang="en-US" dirty="0">
              <a:solidFill>
                <a:schemeClr val="tx2"/>
              </a:solidFill>
            </a:endParaRPr>
          </a:p>
        </p:txBody>
      </p:sp>
      <p:sp>
        <p:nvSpPr>
          <p:cNvPr id="28680" name="Rectangle 7"/>
          <p:cNvSpPr>
            <a:spLocks noChangeArrowheads="1"/>
          </p:cNvSpPr>
          <p:nvPr/>
        </p:nvSpPr>
        <p:spPr bwMode="auto">
          <a:xfrm>
            <a:off x="4840726" y="5746763"/>
            <a:ext cx="5851086" cy="1812921"/>
          </a:xfrm>
          <a:prstGeom prst="rect">
            <a:avLst/>
          </a:prstGeom>
          <a:solidFill>
            <a:schemeClr val="bg1"/>
          </a:solidFill>
          <a:ln w="9525">
            <a:noFill/>
            <a:miter lim="800000"/>
            <a:headEnd/>
            <a:tailEnd/>
          </a:ln>
        </p:spPr>
        <p:txBody>
          <a:bodyPr lIns="104254" tIns="52128" rIns="104254" bIns="52128"/>
          <a:lstStyle/>
          <a:p>
            <a:pPr marL="390947" indent="-390947">
              <a:lnSpc>
                <a:spcPct val="80000"/>
              </a:lnSpc>
              <a:spcBef>
                <a:spcPct val="20000"/>
              </a:spcBef>
              <a:buClr>
                <a:schemeClr val="accent1"/>
              </a:buClr>
              <a:buSzPct val="65000"/>
              <a:buFont typeface="Wingdings" pitchFamily="2" charset="2"/>
              <a:buChar char="n"/>
            </a:pPr>
            <a:r>
              <a:rPr lang="en-US" sz="2600" b="1" dirty="0"/>
              <a:t>Global illumination</a:t>
            </a:r>
            <a:endParaRPr lang="cs-CZ" sz="2600" b="1" dirty="0"/>
          </a:p>
          <a:p>
            <a:pPr marL="847057" lvl="1" indent="-325792">
              <a:lnSpc>
                <a:spcPct val="80000"/>
              </a:lnSpc>
              <a:spcBef>
                <a:spcPct val="20000"/>
              </a:spcBef>
              <a:buClr>
                <a:schemeClr val="accent2"/>
              </a:buClr>
              <a:buSzPct val="60000"/>
              <a:buFont typeface="Wingdings" pitchFamily="2" charset="2"/>
              <a:buChar char="q"/>
            </a:pPr>
            <a:r>
              <a:rPr lang="en-US" sz="2600" dirty="0"/>
              <a:t>Global = Direct + Indirect</a:t>
            </a:r>
          </a:p>
          <a:p>
            <a:pPr marL="847057" lvl="1" indent="-325792">
              <a:lnSpc>
                <a:spcPct val="80000"/>
              </a:lnSpc>
              <a:spcBef>
                <a:spcPct val="20000"/>
              </a:spcBef>
              <a:buClr>
                <a:schemeClr val="accent2"/>
              </a:buClr>
              <a:buSzPct val="60000"/>
              <a:buFont typeface="Wingdings" pitchFamily="2" charset="2"/>
              <a:buChar char="q"/>
            </a:pPr>
            <a:r>
              <a:rPr lang="en-US" sz="2600" dirty="0"/>
              <a:t>Light transport between surfaces in the scene</a:t>
            </a:r>
          </a:p>
        </p:txBody>
      </p:sp>
      <p:sp>
        <p:nvSpPr>
          <p:cNvPr id="11" name="Rectangle 3"/>
          <p:cNvSpPr>
            <a:spLocks noGrp="1" noChangeArrowheads="1"/>
          </p:cNvSpPr>
          <p:nvPr>
            <p:ph type="title"/>
          </p:nvPr>
        </p:nvSpPr>
        <p:spPr/>
        <p:txBody>
          <a:bodyPr/>
          <a:lstStyle/>
          <a:p>
            <a:pPr>
              <a:defRPr/>
            </a:pPr>
            <a:r>
              <a:rPr lang="en-US" dirty="0"/>
              <a:t>Global illumination </a:t>
            </a:r>
            <a:r>
              <a:rPr lang="cs-CZ" dirty="0"/>
              <a:t>– GI</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21</a:t>
            </a:fld>
            <a:endParaRPr lang="en-US" altLang="en-US">
              <a:solidFill>
                <a:prstClr val="black"/>
              </a:solidFill>
            </a:endParaRPr>
          </a:p>
        </p:txBody>
      </p:sp>
    </p:spTree>
    <p:extLst>
      <p:ext uri="{BB962C8B-B14F-4D97-AF65-F5344CB8AC3E}">
        <p14:creationId xmlns:p14="http://schemas.microsoft.com/office/powerpoint/2010/main" val="37992746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illumination – Color bleeding</a:t>
            </a:r>
          </a:p>
        </p:txBody>
      </p:sp>
      <p:sp>
        <p:nvSpPr>
          <p:cNvPr id="3" name="Content Placeholder 2"/>
          <p:cNvSpPr>
            <a:spLocks noGrp="1"/>
          </p:cNvSpPr>
          <p:nvPr>
            <p:ph idx="1"/>
          </p:nvPr>
        </p:nvSpPr>
        <p:spPr/>
        <p:txBody>
          <a:bodyPr/>
          <a:lstStyle/>
          <a:p>
            <a:endParaRPr lang="en-US" dirty="0"/>
          </a:p>
        </p:txBody>
      </p:sp>
      <p:pic>
        <p:nvPicPr>
          <p:cNvPr id="4" name="Picture 4" descr="redCarpet1"/>
          <p:cNvPicPr>
            <a:picLocks noChangeAspect="1" noChangeArrowheads="1"/>
          </p:cNvPicPr>
          <p:nvPr/>
        </p:nvPicPr>
        <p:blipFill>
          <a:blip r:embed="rId3" cstate="print"/>
          <a:srcRect/>
          <a:stretch>
            <a:fillRect/>
          </a:stretch>
        </p:blipFill>
        <p:spPr>
          <a:xfrm>
            <a:off x="2169469" y="2060335"/>
            <a:ext cx="6291722" cy="4497644"/>
          </a:xfrm>
          <a:prstGeom prst="rect">
            <a:avLst/>
          </a:prstGeom>
          <a:noFill/>
          <a:ln/>
        </p:spPr>
      </p:pic>
      <p:sp>
        <p:nvSpPr>
          <p:cNvPr id="8" name="Text Box 14"/>
          <p:cNvSpPr txBox="1">
            <a:spLocks noChangeArrowheads="1"/>
          </p:cNvSpPr>
          <p:nvPr/>
        </p:nvSpPr>
        <p:spPr bwMode="auto">
          <a:xfrm>
            <a:off x="4452631" y="6525972"/>
            <a:ext cx="4008560" cy="366884"/>
          </a:xfrm>
          <a:prstGeom prst="rect">
            <a:avLst/>
          </a:prstGeom>
          <a:noFill/>
          <a:ln w="9525">
            <a:noFill/>
            <a:miter lim="800000"/>
            <a:headEnd/>
            <a:tailEnd/>
          </a:ln>
          <a:effectLst/>
        </p:spPr>
        <p:txBody>
          <a:bodyPr wrap="square" lIns="104254" tIns="52128" rIns="104254" bIns="52128">
            <a:spAutoFit/>
          </a:bodyPr>
          <a:lstStyle/>
          <a:p>
            <a:pPr algn="r">
              <a:spcBef>
                <a:spcPct val="50000"/>
              </a:spcBef>
            </a:pPr>
            <a:r>
              <a:rPr lang="en-US" sz="1700" dirty="0"/>
              <a:t>Image courtesy Michael </a:t>
            </a:r>
            <a:r>
              <a:rPr lang="en-US" sz="1700" dirty="0" err="1"/>
              <a:t>Bunnell</a:t>
            </a:r>
            <a:endParaRPr lang="en-US" sz="1700" dirty="0"/>
          </a:p>
        </p:txBody>
      </p:sp>
      <p:sp>
        <p:nvSpPr>
          <p:cNvPr id="9"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22</a:t>
            </a:fld>
            <a:endParaRPr lang="en-US" sz="2000" dirty="0">
              <a:solidFill>
                <a:srgbClr val="FFFFFF"/>
              </a:solidFill>
            </a:endParaRPr>
          </a:p>
        </p:txBody>
      </p:sp>
      <p:sp>
        <p:nvSpPr>
          <p:cNvPr id="10" name="Line 14"/>
          <p:cNvSpPr>
            <a:spLocks noChangeShapeType="1"/>
          </p:cNvSpPr>
          <p:nvPr/>
        </p:nvSpPr>
        <p:spPr bwMode="auto">
          <a:xfrm flipH="1">
            <a:off x="7114047" y="6081738"/>
            <a:ext cx="336787" cy="396877"/>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lIns="104254" tIns="52128" rIns="104254" bIns="52128"/>
          <a:lstStyle/>
          <a:p>
            <a:endParaRPr lang="en-US"/>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22</a:t>
            </a:fld>
            <a:endParaRPr lang="en-US" altLang="en-US">
              <a:solidFill>
                <a:prstClr val="black"/>
              </a:solidFill>
            </a:endParaRPr>
          </a:p>
        </p:txBody>
      </p:sp>
    </p:spTree>
    <p:extLst>
      <p:ext uri="{BB962C8B-B14F-4D97-AF65-F5344CB8AC3E}">
        <p14:creationId xmlns:p14="http://schemas.microsoft.com/office/powerpoint/2010/main" val="12842589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a:t>Global illumination – Caustics</a:t>
            </a:r>
          </a:p>
        </p:txBody>
      </p:sp>
      <p:pic>
        <p:nvPicPr>
          <p:cNvPr id="33796" name="Picture 4" descr="figure_01b-caustic"/>
          <p:cNvPicPr>
            <a:picLocks noChangeAspect="1" noChangeArrowheads="1"/>
          </p:cNvPicPr>
          <p:nvPr/>
        </p:nvPicPr>
        <p:blipFill>
          <a:blip r:embed="rId2" cstate="print"/>
          <a:srcRect/>
          <a:stretch>
            <a:fillRect/>
          </a:stretch>
        </p:blipFill>
        <p:spPr bwMode="auto">
          <a:xfrm>
            <a:off x="883564" y="2820053"/>
            <a:ext cx="4378818" cy="3090368"/>
          </a:xfrm>
          <a:prstGeom prst="rect">
            <a:avLst/>
          </a:prstGeom>
          <a:noFill/>
          <a:ln w="9525">
            <a:noFill/>
            <a:miter lim="800000"/>
            <a:headEnd/>
            <a:tailEnd/>
          </a:ln>
        </p:spPr>
      </p:pic>
      <p:pic>
        <p:nvPicPr>
          <p:cNvPr id="33797" name="Picture 6" descr="cogland-caustic"/>
          <p:cNvPicPr>
            <a:picLocks noGrp="1" noChangeAspect="1" noChangeArrowheads="1"/>
          </p:cNvPicPr>
          <p:nvPr>
            <p:ph idx="1"/>
          </p:nvPr>
        </p:nvPicPr>
        <p:blipFill>
          <a:blip r:embed="rId3" cstate="print"/>
          <a:srcRect/>
          <a:stretch>
            <a:fillRect/>
          </a:stretch>
        </p:blipFill>
        <p:spPr>
          <a:xfrm>
            <a:off x="5416451" y="2806050"/>
            <a:ext cx="4376961" cy="3095616"/>
          </a:xfrm>
          <a:noFill/>
        </p:spPr>
      </p:pic>
      <p:sp>
        <p:nvSpPr>
          <p:cNvPr id="33798" name="Text Box 8"/>
          <p:cNvSpPr txBox="1">
            <a:spLocks noChangeArrowheads="1"/>
          </p:cNvSpPr>
          <p:nvPr/>
        </p:nvSpPr>
        <p:spPr bwMode="auto">
          <a:xfrm>
            <a:off x="883564" y="5878816"/>
            <a:ext cx="4378817" cy="459217"/>
          </a:xfrm>
          <a:prstGeom prst="rect">
            <a:avLst/>
          </a:prstGeom>
          <a:noFill/>
          <a:ln w="9525">
            <a:noFill/>
            <a:miter lim="800000"/>
            <a:headEnd/>
            <a:tailEnd/>
          </a:ln>
        </p:spPr>
        <p:txBody>
          <a:bodyPr wrap="square" lIns="104254" tIns="52128" rIns="104254" bIns="52128">
            <a:spAutoFit/>
          </a:bodyPr>
          <a:lstStyle/>
          <a:p>
            <a:pPr algn="ctr"/>
            <a:r>
              <a:rPr lang="en-US" sz="2300" dirty="0"/>
              <a:t>Photograph</a:t>
            </a:r>
          </a:p>
        </p:txBody>
      </p:sp>
      <p:sp>
        <p:nvSpPr>
          <p:cNvPr id="33799" name="Text Box 9"/>
          <p:cNvSpPr txBox="1">
            <a:spLocks noChangeArrowheads="1"/>
          </p:cNvSpPr>
          <p:nvPr/>
        </p:nvSpPr>
        <p:spPr bwMode="auto">
          <a:xfrm>
            <a:off x="5430111" y="5878816"/>
            <a:ext cx="4378237" cy="459217"/>
          </a:xfrm>
          <a:prstGeom prst="rect">
            <a:avLst/>
          </a:prstGeom>
          <a:noFill/>
          <a:ln w="9525">
            <a:noFill/>
            <a:miter lim="800000"/>
            <a:headEnd/>
            <a:tailEnd/>
          </a:ln>
        </p:spPr>
        <p:txBody>
          <a:bodyPr wrap="square" lIns="104254" tIns="52128" rIns="104254" bIns="52128">
            <a:spAutoFit/>
          </a:bodyPr>
          <a:lstStyle/>
          <a:p>
            <a:pPr algn="ctr"/>
            <a:r>
              <a:rPr lang="en-US" sz="2300" dirty="0"/>
              <a:t>Simulation using photon maps</a:t>
            </a:r>
          </a:p>
        </p:txBody>
      </p:sp>
      <p:sp>
        <p:nvSpPr>
          <p:cNvPr id="33800" name="Rectangle 10"/>
          <p:cNvSpPr>
            <a:spLocks noChangeArrowheads="1"/>
          </p:cNvSpPr>
          <p:nvPr/>
        </p:nvSpPr>
        <p:spPr bwMode="auto">
          <a:xfrm>
            <a:off x="534597" y="1636194"/>
            <a:ext cx="9609640" cy="5122029"/>
          </a:xfrm>
          <a:prstGeom prst="rect">
            <a:avLst/>
          </a:prstGeom>
          <a:noFill/>
          <a:ln w="9525">
            <a:noFill/>
            <a:miter lim="800000"/>
            <a:headEnd/>
            <a:tailEnd/>
          </a:ln>
        </p:spPr>
        <p:txBody>
          <a:bodyPr lIns="104254" tIns="52128" rIns="104254" bIns="52128"/>
          <a:lstStyle/>
          <a:p>
            <a:pPr marL="521266" indent="-521266">
              <a:spcBef>
                <a:spcPct val="20000"/>
              </a:spcBef>
              <a:buClr>
                <a:schemeClr val="accent1"/>
              </a:buClr>
              <a:buSzPct val="65000"/>
              <a:buFont typeface="Wingdings" pitchFamily="2" charset="2"/>
              <a:buChar char="n"/>
            </a:pPr>
            <a:r>
              <a:rPr lang="en-US" sz="2600" dirty="0"/>
              <a:t>Focusing of light as it’s reflected or refracted, leading to local increase of intensity</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23</a:t>
            </a:fld>
            <a:endParaRPr lang="en-US" altLang="en-US">
              <a:solidFill>
                <a:prstClr val="black"/>
              </a:solidFill>
            </a:endParaRPr>
          </a:p>
        </p:txBody>
      </p:sp>
    </p:spTree>
    <p:extLst>
      <p:ext uri="{BB962C8B-B14F-4D97-AF65-F5344CB8AC3E}">
        <p14:creationId xmlns:p14="http://schemas.microsoft.com/office/powerpoint/2010/main" val="7016214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dirty="0"/>
              <a:t>Caustics</a:t>
            </a:r>
          </a:p>
        </p:txBody>
      </p:sp>
      <p:sp>
        <p:nvSpPr>
          <p:cNvPr id="34820" name="Rectangle 3"/>
          <p:cNvSpPr>
            <a:spLocks noGrp="1" noChangeArrowheads="1"/>
          </p:cNvSpPr>
          <p:nvPr>
            <p:ph type="body" idx="1"/>
          </p:nvPr>
        </p:nvSpPr>
        <p:spPr/>
        <p:txBody>
          <a:bodyPr/>
          <a:lstStyle/>
          <a:p>
            <a:pPr eaLnBrk="1" hangingPunct="1"/>
            <a:r>
              <a:rPr lang="en-US" dirty="0"/>
              <a:t>In physics or in computer vision, a caustic refers to a singularity of light intensity (infinite density of light energy)</a:t>
            </a:r>
            <a:endParaRPr lang="cs-CZ" dirty="0"/>
          </a:p>
        </p:txBody>
      </p:sp>
      <p:pic>
        <p:nvPicPr>
          <p:cNvPr id="34821" name="Picture 4" descr="simple"/>
          <p:cNvPicPr>
            <a:picLocks noChangeAspect="1" noChangeArrowheads="1"/>
          </p:cNvPicPr>
          <p:nvPr/>
        </p:nvPicPr>
        <p:blipFill>
          <a:blip r:embed="rId2" cstate="print"/>
          <a:srcRect/>
          <a:stretch>
            <a:fillRect/>
          </a:stretch>
        </p:blipFill>
        <p:spPr bwMode="auto">
          <a:xfrm>
            <a:off x="779611" y="3232996"/>
            <a:ext cx="4365824" cy="3086867"/>
          </a:xfrm>
          <a:prstGeom prst="rect">
            <a:avLst/>
          </a:prstGeom>
          <a:noFill/>
          <a:ln w="9525">
            <a:solidFill>
              <a:schemeClr val="accent2"/>
            </a:solidFill>
            <a:miter lim="800000"/>
            <a:headEnd/>
            <a:tailEnd/>
          </a:ln>
        </p:spPr>
      </p:pic>
      <p:sp>
        <p:nvSpPr>
          <p:cNvPr id="34822" name="Line 5"/>
          <p:cNvSpPr>
            <a:spLocks noChangeShapeType="1"/>
          </p:cNvSpPr>
          <p:nvPr/>
        </p:nvSpPr>
        <p:spPr bwMode="auto">
          <a:xfrm flipH="1">
            <a:off x="2841877" y="360747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3" name="Line 6"/>
          <p:cNvSpPr>
            <a:spLocks noChangeShapeType="1"/>
          </p:cNvSpPr>
          <p:nvPr/>
        </p:nvSpPr>
        <p:spPr bwMode="auto">
          <a:xfrm flipH="1">
            <a:off x="3363474" y="3631980"/>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4" name="Line 7"/>
          <p:cNvSpPr>
            <a:spLocks noChangeShapeType="1"/>
          </p:cNvSpPr>
          <p:nvPr/>
        </p:nvSpPr>
        <p:spPr bwMode="auto">
          <a:xfrm flipH="1">
            <a:off x="3541672" y="3799967"/>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5" name="Line 8"/>
          <p:cNvSpPr>
            <a:spLocks noChangeShapeType="1"/>
          </p:cNvSpPr>
          <p:nvPr/>
        </p:nvSpPr>
        <p:spPr bwMode="auto">
          <a:xfrm flipH="1">
            <a:off x="3020075" y="394346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6" name="Line 9"/>
          <p:cNvSpPr>
            <a:spLocks noChangeShapeType="1"/>
          </p:cNvSpPr>
          <p:nvPr/>
        </p:nvSpPr>
        <p:spPr bwMode="auto">
          <a:xfrm flipH="1">
            <a:off x="3274377" y="4135955"/>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7" name="Line 10"/>
          <p:cNvSpPr>
            <a:spLocks noChangeShapeType="1"/>
          </p:cNvSpPr>
          <p:nvPr/>
        </p:nvSpPr>
        <p:spPr bwMode="auto">
          <a:xfrm flipH="1">
            <a:off x="3808966" y="4303951"/>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8" name="Line 11"/>
          <p:cNvSpPr>
            <a:spLocks noChangeShapeType="1"/>
          </p:cNvSpPr>
          <p:nvPr/>
        </p:nvSpPr>
        <p:spPr bwMode="auto">
          <a:xfrm flipH="1">
            <a:off x="3198271" y="444744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9" name="Line 12"/>
          <p:cNvSpPr>
            <a:spLocks noChangeShapeType="1"/>
          </p:cNvSpPr>
          <p:nvPr/>
        </p:nvSpPr>
        <p:spPr bwMode="auto">
          <a:xfrm flipH="1">
            <a:off x="3541672" y="455593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pic>
        <p:nvPicPr>
          <p:cNvPr id="34830" name="Picture 14" descr="metalring"/>
          <p:cNvPicPr>
            <a:picLocks noChangeAspect="1" noChangeArrowheads="1"/>
          </p:cNvPicPr>
          <p:nvPr/>
        </p:nvPicPr>
        <p:blipFill>
          <a:blip r:embed="rId3" cstate="print"/>
          <a:srcRect/>
          <a:stretch>
            <a:fillRect/>
          </a:stretch>
        </p:blipFill>
        <p:spPr bwMode="auto">
          <a:xfrm>
            <a:off x="5501829" y="3211996"/>
            <a:ext cx="4365824" cy="3086867"/>
          </a:xfrm>
          <a:prstGeom prst="rect">
            <a:avLst/>
          </a:prstGeom>
          <a:noFill/>
          <a:ln w="9525">
            <a:solidFill>
              <a:schemeClr val="accent2"/>
            </a:solidFill>
            <a:miter lim="800000"/>
            <a:headEnd/>
            <a:tailEnd/>
          </a:ln>
        </p:spPr>
      </p:pic>
      <p:sp>
        <p:nvSpPr>
          <p:cNvPr id="34831" name="Line 16"/>
          <p:cNvSpPr>
            <a:spLocks noChangeShapeType="1"/>
          </p:cNvSpPr>
          <p:nvPr/>
        </p:nvSpPr>
        <p:spPr bwMode="auto">
          <a:xfrm flipH="1">
            <a:off x="8442083" y="413595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2" name="Line 17"/>
          <p:cNvSpPr>
            <a:spLocks noChangeShapeType="1"/>
          </p:cNvSpPr>
          <p:nvPr/>
        </p:nvSpPr>
        <p:spPr bwMode="auto">
          <a:xfrm flipH="1">
            <a:off x="8085690" y="430395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3" name="Line 18"/>
          <p:cNvSpPr>
            <a:spLocks noChangeShapeType="1"/>
          </p:cNvSpPr>
          <p:nvPr/>
        </p:nvSpPr>
        <p:spPr bwMode="auto">
          <a:xfrm flipH="1">
            <a:off x="7729295" y="4471942"/>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4" name="Line 19"/>
          <p:cNvSpPr>
            <a:spLocks noChangeShapeType="1"/>
          </p:cNvSpPr>
          <p:nvPr/>
        </p:nvSpPr>
        <p:spPr bwMode="auto">
          <a:xfrm flipH="1">
            <a:off x="7640198" y="463993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5" name="Line 20"/>
          <p:cNvSpPr>
            <a:spLocks noChangeShapeType="1"/>
          </p:cNvSpPr>
          <p:nvPr/>
        </p:nvSpPr>
        <p:spPr bwMode="auto">
          <a:xfrm flipH="1">
            <a:off x="7640198" y="4807928"/>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6" name="Line 21"/>
          <p:cNvSpPr>
            <a:spLocks noChangeShapeType="1"/>
          </p:cNvSpPr>
          <p:nvPr/>
        </p:nvSpPr>
        <p:spPr bwMode="auto">
          <a:xfrm flipH="1">
            <a:off x="7818395" y="497592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7" name="Line 22"/>
          <p:cNvSpPr>
            <a:spLocks noChangeShapeType="1"/>
          </p:cNvSpPr>
          <p:nvPr/>
        </p:nvSpPr>
        <p:spPr bwMode="auto">
          <a:xfrm flipH="1">
            <a:off x="7983599" y="5108913"/>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176151" name="Oval 23"/>
          <p:cNvSpPr>
            <a:spLocks noChangeArrowheads="1"/>
          </p:cNvSpPr>
          <p:nvPr/>
        </p:nvSpPr>
        <p:spPr bwMode="auto">
          <a:xfrm>
            <a:off x="1555514" y="5492150"/>
            <a:ext cx="356394" cy="143493"/>
          </a:xfrm>
          <a:prstGeom prst="ellipse">
            <a:avLst/>
          </a:prstGeom>
          <a:solidFill>
            <a:schemeClr val="hlink">
              <a:alpha val="50195"/>
            </a:schemeClr>
          </a:solidFill>
          <a:ln w="28575">
            <a:solidFill>
              <a:srgbClr val="FF3300"/>
            </a:solidFill>
            <a:miter lim="800000"/>
            <a:headEnd/>
            <a:tailEnd/>
          </a:ln>
        </p:spPr>
        <p:txBody>
          <a:bodyPr wrap="none" lIns="104254" tIns="52128" rIns="104254" bIns="52128" anchor="ctr"/>
          <a:lstStyle/>
          <a:p>
            <a:endParaRPr lang="en-US"/>
          </a:p>
        </p:txBody>
      </p:sp>
      <p:grpSp>
        <p:nvGrpSpPr>
          <p:cNvPr id="2" name="Group 24"/>
          <p:cNvGrpSpPr>
            <a:grpSpLocks/>
          </p:cNvGrpSpPr>
          <p:nvPr/>
        </p:nvGrpSpPr>
        <p:grpSpPr bwMode="auto">
          <a:xfrm>
            <a:off x="6931119" y="4463182"/>
            <a:ext cx="1460844" cy="1357942"/>
            <a:chOff x="3794" y="1867"/>
            <a:chExt cx="787" cy="776"/>
          </a:xfrm>
        </p:grpSpPr>
        <p:sp>
          <p:nvSpPr>
            <p:cNvPr id="34840" name="Arc 25"/>
            <p:cNvSpPr>
              <a:spLocks/>
            </p:cNvSpPr>
            <p:nvPr/>
          </p:nvSpPr>
          <p:spPr bwMode="auto">
            <a:xfrm rot="-1540933">
              <a:off x="3794" y="2121"/>
              <a:ext cx="310" cy="522"/>
            </a:xfrm>
            <a:custGeom>
              <a:avLst/>
              <a:gdLst>
                <a:gd name="T0" fmla="*/ 0 w 23193"/>
                <a:gd name="T1" fmla="*/ 75 h 21600"/>
                <a:gd name="T2" fmla="*/ 310 w 23193"/>
                <a:gd name="T3" fmla="*/ 88 h 21600"/>
                <a:gd name="T4" fmla="*/ 149 w 23193"/>
                <a:gd name="T5" fmla="*/ 522 h 21600"/>
                <a:gd name="T6" fmla="*/ 0 60000 65536"/>
                <a:gd name="T7" fmla="*/ 0 60000 65536"/>
                <a:gd name="T8" fmla="*/ 0 60000 65536"/>
                <a:gd name="T9" fmla="*/ 0 w 23193"/>
                <a:gd name="T10" fmla="*/ 0 h 21600"/>
                <a:gd name="T11" fmla="*/ 23193 w 23193"/>
                <a:gd name="T12" fmla="*/ 21600 h 21600"/>
              </a:gdLst>
              <a:ahLst/>
              <a:cxnLst>
                <a:cxn ang="T6">
                  <a:pos x="T0" y="T1"/>
                </a:cxn>
                <a:cxn ang="T7">
                  <a:pos x="T2" y="T3"/>
                </a:cxn>
                <a:cxn ang="T8">
                  <a:pos x="T4" y="T5"/>
                </a:cxn>
              </a:cxnLst>
              <a:rect l="T9" t="T10" r="T11" b="T12"/>
              <a:pathLst>
                <a:path w="23193" h="21600" fill="none" extrusionOk="0">
                  <a:moveTo>
                    <a:pt x="-1" y="3117"/>
                  </a:moveTo>
                  <a:cubicBezTo>
                    <a:pt x="3372" y="1078"/>
                    <a:pt x="7237" y="-1"/>
                    <a:pt x="11179" y="0"/>
                  </a:cubicBezTo>
                  <a:cubicBezTo>
                    <a:pt x="15456" y="0"/>
                    <a:pt x="19637" y="1270"/>
                    <a:pt x="23192" y="3649"/>
                  </a:cubicBezTo>
                </a:path>
                <a:path w="23193" h="21600" stroke="0" extrusionOk="0">
                  <a:moveTo>
                    <a:pt x="-1" y="3117"/>
                  </a:moveTo>
                  <a:cubicBezTo>
                    <a:pt x="3372" y="1078"/>
                    <a:pt x="7237" y="-1"/>
                    <a:pt x="11179" y="0"/>
                  </a:cubicBezTo>
                  <a:cubicBezTo>
                    <a:pt x="15456" y="0"/>
                    <a:pt x="19637" y="1270"/>
                    <a:pt x="23192" y="3649"/>
                  </a:cubicBezTo>
                  <a:lnTo>
                    <a:pt x="11179" y="21600"/>
                  </a:lnTo>
                  <a:close/>
                </a:path>
              </a:pathLst>
            </a:custGeom>
            <a:noFill/>
            <a:ln w="28575">
              <a:solidFill>
                <a:srgbClr val="FF3300"/>
              </a:solidFill>
              <a:miter lim="800000"/>
              <a:headEnd/>
              <a:tailEnd/>
            </a:ln>
          </p:spPr>
          <p:txBody>
            <a:bodyPr wrap="none" anchor="ctr"/>
            <a:lstStyle/>
            <a:p>
              <a:endParaRPr lang="en-US"/>
            </a:p>
          </p:txBody>
        </p:sp>
        <p:sp>
          <p:nvSpPr>
            <p:cNvPr id="34841" name="Arc 26"/>
            <p:cNvSpPr>
              <a:spLocks/>
            </p:cNvSpPr>
            <p:nvPr/>
          </p:nvSpPr>
          <p:spPr bwMode="auto">
            <a:xfrm rot="-4805394">
              <a:off x="4078" y="1704"/>
              <a:ext cx="340" cy="666"/>
            </a:xfrm>
            <a:custGeom>
              <a:avLst/>
              <a:gdLst>
                <a:gd name="T0" fmla="*/ 0 w 28661"/>
                <a:gd name="T1" fmla="*/ 96 h 21600"/>
                <a:gd name="T2" fmla="*/ 340 w 28661"/>
                <a:gd name="T3" fmla="*/ 275 h 21600"/>
                <a:gd name="T4" fmla="*/ 133 w 28661"/>
                <a:gd name="T5" fmla="*/ 666 h 21600"/>
                <a:gd name="T6" fmla="*/ 0 60000 65536"/>
                <a:gd name="T7" fmla="*/ 0 60000 65536"/>
                <a:gd name="T8" fmla="*/ 0 60000 65536"/>
                <a:gd name="T9" fmla="*/ 0 w 28661"/>
                <a:gd name="T10" fmla="*/ 0 h 21600"/>
                <a:gd name="T11" fmla="*/ 28661 w 28661"/>
                <a:gd name="T12" fmla="*/ 21600 h 21600"/>
              </a:gdLst>
              <a:ahLst/>
              <a:cxnLst>
                <a:cxn ang="T6">
                  <a:pos x="T0" y="T1"/>
                </a:cxn>
                <a:cxn ang="T7">
                  <a:pos x="T2" y="T3"/>
                </a:cxn>
                <a:cxn ang="T8">
                  <a:pos x="T4" y="T5"/>
                </a:cxn>
              </a:cxnLst>
              <a:rect l="T9" t="T10" r="T11" b="T12"/>
              <a:pathLst>
                <a:path w="28661" h="21600" fill="none" extrusionOk="0">
                  <a:moveTo>
                    <a:pt x="-1" y="3117"/>
                  </a:moveTo>
                  <a:cubicBezTo>
                    <a:pt x="3372" y="1078"/>
                    <a:pt x="7237" y="-1"/>
                    <a:pt x="11179" y="0"/>
                  </a:cubicBezTo>
                  <a:cubicBezTo>
                    <a:pt x="18097" y="0"/>
                    <a:pt x="24597" y="3313"/>
                    <a:pt x="28660" y="8913"/>
                  </a:cubicBezTo>
                </a:path>
                <a:path w="28661" h="21600" stroke="0" extrusionOk="0">
                  <a:moveTo>
                    <a:pt x="-1" y="3117"/>
                  </a:moveTo>
                  <a:cubicBezTo>
                    <a:pt x="3372" y="1078"/>
                    <a:pt x="7237" y="-1"/>
                    <a:pt x="11179" y="0"/>
                  </a:cubicBezTo>
                  <a:cubicBezTo>
                    <a:pt x="18097" y="0"/>
                    <a:pt x="24597" y="3313"/>
                    <a:pt x="28660" y="8913"/>
                  </a:cubicBezTo>
                  <a:lnTo>
                    <a:pt x="11179" y="21600"/>
                  </a:lnTo>
                  <a:close/>
                </a:path>
              </a:pathLst>
            </a:custGeom>
            <a:noFill/>
            <a:ln w="28575">
              <a:solidFill>
                <a:srgbClr val="FF3300"/>
              </a:solidFill>
              <a:miter lim="800000"/>
              <a:headEnd/>
              <a:tailEnd/>
            </a:ln>
          </p:spPr>
          <p:txBody>
            <a:bodyPr wrap="none" anchor="ctr"/>
            <a:lstStyle/>
            <a:p>
              <a:endParaRPr lang="en-US"/>
            </a:p>
          </p:txBody>
        </p:sp>
      </p:grp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23633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61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nimBg="1"/>
      <p:bldP spid="17615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dirty="0"/>
              <a:t>Global illumination – Caustics</a:t>
            </a:r>
          </a:p>
        </p:txBody>
      </p:sp>
      <p:sp>
        <p:nvSpPr>
          <p:cNvPr id="35844" name="Rectangle 3"/>
          <p:cNvSpPr>
            <a:spLocks noGrp="1" noChangeArrowheads="1"/>
          </p:cNvSpPr>
          <p:nvPr>
            <p:ph type="body" idx="1"/>
          </p:nvPr>
        </p:nvSpPr>
        <p:spPr>
          <a:xfrm>
            <a:off x="534591" y="5087416"/>
            <a:ext cx="9622632" cy="1391190"/>
          </a:xfrm>
        </p:spPr>
        <p:txBody>
          <a:bodyPr>
            <a:normAutofit lnSpcReduction="10000"/>
          </a:bodyPr>
          <a:lstStyle/>
          <a:p>
            <a:pPr eaLnBrk="1" hangingPunct="1"/>
            <a:r>
              <a:rPr lang="en-US" dirty="0"/>
              <a:t>Reflections + refractions on </a:t>
            </a:r>
            <a:br>
              <a:rPr lang="en-US" dirty="0"/>
            </a:br>
            <a:r>
              <a:rPr lang="en-US" dirty="0"/>
              <a:t>water surface</a:t>
            </a:r>
            <a:endParaRPr lang="cs-CZ" dirty="0"/>
          </a:p>
          <a:p>
            <a:pPr eaLnBrk="1" hangingPunct="1"/>
            <a:r>
              <a:rPr lang="en-US" dirty="0"/>
              <a:t>Caustics at the bottom</a:t>
            </a:r>
          </a:p>
        </p:txBody>
      </p:sp>
      <p:pic>
        <p:nvPicPr>
          <p:cNvPr id="35845" name="Picture 14" descr="Seminar_Img1"/>
          <p:cNvPicPr>
            <a:picLocks noChangeAspect="1" noChangeArrowheads="1"/>
          </p:cNvPicPr>
          <p:nvPr/>
        </p:nvPicPr>
        <p:blipFill>
          <a:blip r:embed="rId2" cstate="print"/>
          <a:srcRect/>
          <a:stretch>
            <a:fillRect/>
          </a:stretch>
        </p:blipFill>
        <p:spPr bwMode="auto">
          <a:xfrm>
            <a:off x="547591" y="1721357"/>
            <a:ext cx="9819391" cy="3090368"/>
          </a:xfrm>
          <a:prstGeom prst="rect">
            <a:avLst/>
          </a:prstGeom>
          <a:noFill/>
          <a:ln w="9525">
            <a:noFill/>
            <a:miter lim="800000"/>
            <a:headEnd/>
            <a:tailEnd/>
          </a:ln>
        </p:spPr>
      </p:pic>
      <p:pic>
        <p:nvPicPr>
          <p:cNvPr id="35846" name="Picture 15" descr="pool%20water"/>
          <p:cNvPicPr>
            <a:picLocks noChangeAspect="1" noChangeArrowheads="1"/>
          </p:cNvPicPr>
          <p:nvPr/>
        </p:nvPicPr>
        <p:blipFill>
          <a:blip r:embed="rId3" cstate="print"/>
          <a:srcRect/>
          <a:stretch>
            <a:fillRect/>
          </a:stretch>
        </p:blipFill>
        <p:spPr bwMode="auto">
          <a:xfrm>
            <a:off x="5936191" y="4929438"/>
            <a:ext cx="4376961" cy="1707927"/>
          </a:xfrm>
          <a:prstGeom prst="rect">
            <a:avLst/>
          </a:prstGeom>
          <a:noFill/>
          <a:ln w="9525">
            <a:solidFill>
              <a:schemeClr val="tx1"/>
            </a:solidFill>
            <a:miter lim="800000"/>
            <a:headEnd/>
            <a:tailEnd/>
          </a:ln>
        </p:spPr>
      </p:pic>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1614743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dirty="0"/>
              <a:t>Caustics under water surface</a:t>
            </a:r>
            <a:endParaRPr lang="cs-CZ" dirty="0"/>
          </a:p>
        </p:txBody>
      </p:sp>
      <p:sp>
        <p:nvSpPr>
          <p:cNvPr id="36868" name="Freeform 4"/>
          <p:cNvSpPr>
            <a:spLocks/>
          </p:cNvSpPr>
          <p:nvPr/>
        </p:nvSpPr>
        <p:spPr bwMode="auto">
          <a:xfrm>
            <a:off x="1304921" y="3122929"/>
            <a:ext cx="8419803" cy="1058704"/>
          </a:xfrm>
          <a:custGeom>
            <a:avLst/>
            <a:gdLst>
              <a:gd name="T0" fmla="*/ 0 w 4536"/>
              <a:gd name="T1" fmla="*/ 333 h 605"/>
              <a:gd name="T2" fmla="*/ 590 w 4536"/>
              <a:gd name="T3" fmla="*/ 605 h 605"/>
              <a:gd name="T4" fmla="*/ 1043 w 4536"/>
              <a:gd name="T5" fmla="*/ 333 h 605"/>
              <a:gd name="T6" fmla="*/ 1043 w 4536"/>
              <a:gd name="T7" fmla="*/ 151 h 605"/>
              <a:gd name="T8" fmla="*/ 1633 w 4536"/>
              <a:gd name="T9" fmla="*/ 469 h 605"/>
              <a:gd name="T10" fmla="*/ 2041 w 4536"/>
              <a:gd name="T11" fmla="*/ 469 h 605"/>
              <a:gd name="T12" fmla="*/ 2223 w 4536"/>
              <a:gd name="T13" fmla="*/ 151 h 605"/>
              <a:gd name="T14" fmla="*/ 2177 w 4536"/>
              <a:gd name="T15" fmla="*/ 106 h 605"/>
              <a:gd name="T16" fmla="*/ 2540 w 4536"/>
              <a:gd name="T17" fmla="*/ 151 h 605"/>
              <a:gd name="T18" fmla="*/ 3175 w 4536"/>
              <a:gd name="T19" fmla="*/ 469 h 605"/>
              <a:gd name="T20" fmla="*/ 3674 w 4536"/>
              <a:gd name="T21" fmla="*/ 197 h 605"/>
              <a:gd name="T22" fmla="*/ 3765 w 4536"/>
              <a:gd name="T23" fmla="*/ 61 h 605"/>
              <a:gd name="T24" fmla="*/ 4536 w 4536"/>
              <a:gd name="T25" fmla="*/ 560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6"/>
              <a:gd name="T40" fmla="*/ 0 h 605"/>
              <a:gd name="T41" fmla="*/ 4536 w 4536"/>
              <a:gd name="T42" fmla="*/ 605 h 6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6" h="605">
                <a:moveTo>
                  <a:pt x="0" y="333"/>
                </a:moveTo>
                <a:cubicBezTo>
                  <a:pt x="208" y="469"/>
                  <a:pt x="416" y="605"/>
                  <a:pt x="590" y="605"/>
                </a:cubicBezTo>
                <a:cubicBezTo>
                  <a:pt x="764" y="605"/>
                  <a:pt x="968" y="409"/>
                  <a:pt x="1043" y="333"/>
                </a:cubicBezTo>
                <a:cubicBezTo>
                  <a:pt x="1118" y="257"/>
                  <a:pt x="945" y="128"/>
                  <a:pt x="1043" y="151"/>
                </a:cubicBezTo>
                <a:cubicBezTo>
                  <a:pt x="1141" y="174"/>
                  <a:pt x="1467" y="416"/>
                  <a:pt x="1633" y="469"/>
                </a:cubicBezTo>
                <a:cubicBezTo>
                  <a:pt x="1799" y="522"/>
                  <a:pt x="1943" y="522"/>
                  <a:pt x="2041" y="469"/>
                </a:cubicBezTo>
                <a:cubicBezTo>
                  <a:pt x="2139" y="416"/>
                  <a:pt x="2200" y="211"/>
                  <a:pt x="2223" y="151"/>
                </a:cubicBezTo>
                <a:cubicBezTo>
                  <a:pt x="2246" y="91"/>
                  <a:pt x="2124" y="106"/>
                  <a:pt x="2177" y="106"/>
                </a:cubicBezTo>
                <a:cubicBezTo>
                  <a:pt x="2230" y="106"/>
                  <a:pt x="2374" y="91"/>
                  <a:pt x="2540" y="151"/>
                </a:cubicBezTo>
                <a:cubicBezTo>
                  <a:pt x="2706" y="211"/>
                  <a:pt x="2986" y="461"/>
                  <a:pt x="3175" y="469"/>
                </a:cubicBezTo>
                <a:cubicBezTo>
                  <a:pt x="3364" y="477"/>
                  <a:pt x="3576" y="265"/>
                  <a:pt x="3674" y="197"/>
                </a:cubicBezTo>
                <a:cubicBezTo>
                  <a:pt x="3772" y="129"/>
                  <a:pt x="3621" y="0"/>
                  <a:pt x="3765" y="61"/>
                </a:cubicBezTo>
                <a:cubicBezTo>
                  <a:pt x="3909" y="122"/>
                  <a:pt x="4408" y="477"/>
                  <a:pt x="4536" y="560"/>
                </a:cubicBezTo>
              </a:path>
            </a:pathLst>
          </a:custGeom>
          <a:noFill/>
          <a:ln w="9525">
            <a:solidFill>
              <a:srgbClr val="6699FF"/>
            </a:solidFill>
            <a:round/>
            <a:headEnd/>
            <a:tailEnd/>
          </a:ln>
        </p:spPr>
        <p:txBody>
          <a:bodyPr lIns="104274" tIns="52138" rIns="104274" bIns="52138"/>
          <a:lstStyle/>
          <a:p>
            <a:endParaRPr lang="en-US"/>
          </a:p>
        </p:txBody>
      </p:sp>
      <p:sp>
        <p:nvSpPr>
          <p:cNvPr id="36869" name="Line 5"/>
          <p:cNvSpPr>
            <a:spLocks noChangeShapeType="1"/>
          </p:cNvSpPr>
          <p:nvPr/>
        </p:nvSpPr>
        <p:spPr bwMode="auto">
          <a:xfrm>
            <a:off x="1136005" y="5345332"/>
            <a:ext cx="8755779" cy="0"/>
          </a:xfrm>
          <a:prstGeom prst="line">
            <a:avLst/>
          </a:prstGeom>
          <a:noFill/>
          <a:ln w="28575">
            <a:solidFill>
              <a:schemeClr val="tx1"/>
            </a:solidFill>
            <a:round/>
            <a:headEnd/>
            <a:tailEnd/>
          </a:ln>
        </p:spPr>
        <p:txBody>
          <a:bodyPr lIns="104274" tIns="52138" rIns="104274" bIns="52138"/>
          <a:lstStyle/>
          <a:p>
            <a:endParaRPr lang="en-US"/>
          </a:p>
        </p:txBody>
      </p:sp>
      <p:sp>
        <p:nvSpPr>
          <p:cNvPr id="36870" name="AutoShape 6"/>
          <p:cNvSpPr>
            <a:spLocks noChangeArrowheads="1"/>
          </p:cNvSpPr>
          <p:nvPr/>
        </p:nvSpPr>
        <p:spPr bwMode="auto">
          <a:xfrm rot="-2694385">
            <a:off x="7872219" y="1217260"/>
            <a:ext cx="926252" cy="635223"/>
          </a:xfrm>
          <a:prstGeom prst="leftArrow">
            <a:avLst>
              <a:gd name="adj1" fmla="val 50000"/>
              <a:gd name="adj2" fmla="val 34366"/>
            </a:avLst>
          </a:prstGeom>
          <a:solidFill>
            <a:srgbClr val="6699FF"/>
          </a:solidFill>
          <a:ln w="9525">
            <a:solidFill>
              <a:schemeClr val="tx1"/>
            </a:solidFill>
            <a:miter lim="800000"/>
            <a:headEnd/>
            <a:tailEnd/>
          </a:ln>
        </p:spPr>
        <p:txBody>
          <a:bodyPr wrap="none" lIns="104274" tIns="52138" rIns="104274" bIns="52138" anchor="ctr"/>
          <a:lstStyle/>
          <a:p>
            <a:endParaRPr lang="en-US"/>
          </a:p>
        </p:txBody>
      </p:sp>
      <p:sp>
        <p:nvSpPr>
          <p:cNvPr id="36871" name="Line 7"/>
          <p:cNvSpPr>
            <a:spLocks noChangeShapeType="1"/>
          </p:cNvSpPr>
          <p:nvPr/>
        </p:nvSpPr>
        <p:spPr bwMode="auto">
          <a:xfrm flipH="1">
            <a:off x="6103245" y="1693240"/>
            <a:ext cx="1852505" cy="1746425"/>
          </a:xfrm>
          <a:prstGeom prst="line">
            <a:avLst/>
          </a:prstGeom>
          <a:noFill/>
          <a:ln w="9525">
            <a:solidFill>
              <a:schemeClr val="tx1"/>
            </a:solidFill>
            <a:round/>
            <a:headEnd/>
            <a:tailEnd/>
          </a:ln>
        </p:spPr>
        <p:txBody>
          <a:bodyPr lIns="104274" tIns="52138" rIns="104274" bIns="52138"/>
          <a:lstStyle/>
          <a:p>
            <a:endParaRPr lang="en-US"/>
          </a:p>
        </p:txBody>
      </p:sp>
      <p:sp>
        <p:nvSpPr>
          <p:cNvPr id="36872" name="Line 8"/>
          <p:cNvSpPr>
            <a:spLocks noChangeShapeType="1"/>
          </p:cNvSpPr>
          <p:nvPr/>
        </p:nvSpPr>
        <p:spPr bwMode="auto">
          <a:xfrm flipH="1">
            <a:off x="6524607" y="1852483"/>
            <a:ext cx="1516529" cy="1825171"/>
          </a:xfrm>
          <a:prstGeom prst="line">
            <a:avLst/>
          </a:prstGeom>
          <a:noFill/>
          <a:ln w="9525">
            <a:solidFill>
              <a:schemeClr val="tx1"/>
            </a:solidFill>
            <a:round/>
            <a:headEnd/>
            <a:tailEnd/>
          </a:ln>
        </p:spPr>
        <p:txBody>
          <a:bodyPr lIns="104274" tIns="52138" rIns="104274" bIns="52138"/>
          <a:lstStyle/>
          <a:p>
            <a:endParaRPr lang="en-US"/>
          </a:p>
        </p:txBody>
      </p:sp>
      <p:sp>
        <p:nvSpPr>
          <p:cNvPr id="36873" name="Line 9"/>
          <p:cNvSpPr>
            <a:spLocks noChangeShapeType="1"/>
          </p:cNvSpPr>
          <p:nvPr/>
        </p:nvSpPr>
        <p:spPr bwMode="auto">
          <a:xfrm flipH="1">
            <a:off x="6860582" y="1852483"/>
            <a:ext cx="1347614" cy="1984415"/>
          </a:xfrm>
          <a:prstGeom prst="line">
            <a:avLst/>
          </a:prstGeom>
          <a:noFill/>
          <a:ln w="9525">
            <a:solidFill>
              <a:schemeClr val="tx1"/>
            </a:solidFill>
            <a:round/>
            <a:headEnd/>
            <a:tailEnd/>
          </a:ln>
        </p:spPr>
        <p:txBody>
          <a:bodyPr lIns="104274" tIns="52138" rIns="104274" bIns="52138"/>
          <a:lstStyle/>
          <a:p>
            <a:endParaRPr lang="en-US"/>
          </a:p>
        </p:txBody>
      </p:sp>
      <p:sp>
        <p:nvSpPr>
          <p:cNvPr id="36874" name="Line 10"/>
          <p:cNvSpPr>
            <a:spLocks noChangeShapeType="1"/>
          </p:cNvSpPr>
          <p:nvPr/>
        </p:nvSpPr>
        <p:spPr bwMode="auto">
          <a:xfrm flipH="1">
            <a:off x="5681884" y="1533997"/>
            <a:ext cx="2273866" cy="1826921"/>
          </a:xfrm>
          <a:prstGeom prst="line">
            <a:avLst/>
          </a:prstGeom>
          <a:noFill/>
          <a:ln w="9525">
            <a:solidFill>
              <a:schemeClr val="tx1"/>
            </a:solidFill>
            <a:round/>
            <a:headEnd/>
            <a:tailEnd/>
          </a:ln>
        </p:spPr>
        <p:txBody>
          <a:bodyPr lIns="104274" tIns="52138" rIns="104274" bIns="52138"/>
          <a:lstStyle/>
          <a:p>
            <a:endParaRPr lang="en-US"/>
          </a:p>
        </p:txBody>
      </p:sp>
      <p:sp>
        <p:nvSpPr>
          <p:cNvPr id="183307" name="Line 11"/>
          <p:cNvSpPr>
            <a:spLocks noChangeShapeType="1"/>
          </p:cNvSpPr>
          <p:nvPr/>
        </p:nvSpPr>
        <p:spPr bwMode="auto">
          <a:xfrm flipH="1">
            <a:off x="5262379" y="3360919"/>
            <a:ext cx="419505" cy="1984415"/>
          </a:xfrm>
          <a:prstGeom prst="line">
            <a:avLst/>
          </a:prstGeom>
          <a:noFill/>
          <a:ln w="9525">
            <a:solidFill>
              <a:srgbClr val="FF0101"/>
            </a:solidFill>
            <a:round/>
            <a:headEnd/>
            <a:tailEnd/>
          </a:ln>
        </p:spPr>
        <p:txBody>
          <a:bodyPr lIns="104274" tIns="52138" rIns="104274" bIns="52138"/>
          <a:lstStyle/>
          <a:p>
            <a:endParaRPr lang="en-US"/>
          </a:p>
        </p:txBody>
      </p:sp>
      <p:sp>
        <p:nvSpPr>
          <p:cNvPr id="183308" name="Line 12"/>
          <p:cNvSpPr>
            <a:spLocks noChangeShapeType="1"/>
          </p:cNvSpPr>
          <p:nvPr/>
        </p:nvSpPr>
        <p:spPr bwMode="auto">
          <a:xfrm flipH="1">
            <a:off x="5345906" y="3439663"/>
            <a:ext cx="757337" cy="1905669"/>
          </a:xfrm>
          <a:prstGeom prst="line">
            <a:avLst/>
          </a:prstGeom>
          <a:noFill/>
          <a:ln w="9525">
            <a:solidFill>
              <a:srgbClr val="FF0101"/>
            </a:solidFill>
            <a:round/>
            <a:headEnd/>
            <a:tailEnd/>
          </a:ln>
        </p:spPr>
        <p:txBody>
          <a:bodyPr lIns="104274" tIns="52138" rIns="104274" bIns="52138"/>
          <a:lstStyle/>
          <a:p>
            <a:endParaRPr lang="en-US"/>
          </a:p>
        </p:txBody>
      </p:sp>
      <p:sp>
        <p:nvSpPr>
          <p:cNvPr id="183309" name="Line 13"/>
          <p:cNvSpPr>
            <a:spLocks noChangeShapeType="1"/>
          </p:cNvSpPr>
          <p:nvPr/>
        </p:nvSpPr>
        <p:spPr bwMode="auto">
          <a:xfrm flipH="1">
            <a:off x="5345908" y="3677654"/>
            <a:ext cx="1178699" cy="1667679"/>
          </a:xfrm>
          <a:prstGeom prst="line">
            <a:avLst/>
          </a:prstGeom>
          <a:noFill/>
          <a:ln w="9525">
            <a:solidFill>
              <a:srgbClr val="FF0101"/>
            </a:solidFill>
            <a:round/>
            <a:headEnd/>
            <a:tailEnd/>
          </a:ln>
        </p:spPr>
        <p:txBody>
          <a:bodyPr lIns="104274" tIns="52138" rIns="104274" bIns="52138"/>
          <a:lstStyle/>
          <a:p>
            <a:endParaRPr lang="en-US"/>
          </a:p>
        </p:txBody>
      </p:sp>
      <p:sp>
        <p:nvSpPr>
          <p:cNvPr id="183310" name="Line 14"/>
          <p:cNvSpPr>
            <a:spLocks noChangeShapeType="1"/>
          </p:cNvSpPr>
          <p:nvPr/>
        </p:nvSpPr>
        <p:spPr bwMode="auto">
          <a:xfrm flipH="1">
            <a:off x="5767270" y="3836898"/>
            <a:ext cx="1093312" cy="1508435"/>
          </a:xfrm>
          <a:prstGeom prst="line">
            <a:avLst/>
          </a:prstGeom>
          <a:noFill/>
          <a:ln w="9525">
            <a:solidFill>
              <a:srgbClr val="FF0101"/>
            </a:solidFill>
            <a:round/>
            <a:headEnd/>
            <a:tailEnd/>
          </a:ln>
        </p:spPr>
        <p:txBody>
          <a:bodyPr lIns="104274" tIns="52138" rIns="104274" bIns="52138"/>
          <a:lstStyle/>
          <a:p>
            <a:endParaRPr lang="en-US"/>
          </a:p>
        </p:txBody>
      </p:sp>
      <p:sp>
        <p:nvSpPr>
          <p:cNvPr id="36879" name="Line 15"/>
          <p:cNvSpPr>
            <a:spLocks noChangeShapeType="1"/>
          </p:cNvSpPr>
          <p:nvPr/>
        </p:nvSpPr>
        <p:spPr bwMode="auto">
          <a:xfrm flipH="1">
            <a:off x="7198412" y="1931228"/>
            <a:ext cx="1095168" cy="2064911"/>
          </a:xfrm>
          <a:prstGeom prst="line">
            <a:avLst/>
          </a:prstGeom>
          <a:noFill/>
          <a:ln w="9525">
            <a:solidFill>
              <a:schemeClr val="tx1"/>
            </a:solidFill>
            <a:round/>
            <a:headEnd/>
            <a:tailEnd/>
          </a:ln>
        </p:spPr>
        <p:txBody>
          <a:bodyPr lIns="104274" tIns="52138" rIns="104274" bIns="52138"/>
          <a:lstStyle/>
          <a:p>
            <a:endParaRPr lang="en-US"/>
          </a:p>
        </p:txBody>
      </p:sp>
      <p:sp>
        <p:nvSpPr>
          <p:cNvPr id="183312" name="Line 16"/>
          <p:cNvSpPr>
            <a:spLocks noChangeShapeType="1"/>
          </p:cNvSpPr>
          <p:nvPr/>
        </p:nvSpPr>
        <p:spPr bwMode="auto">
          <a:xfrm flipH="1">
            <a:off x="7029496" y="3996141"/>
            <a:ext cx="168915" cy="1349193"/>
          </a:xfrm>
          <a:prstGeom prst="line">
            <a:avLst/>
          </a:prstGeom>
          <a:noFill/>
          <a:ln w="9525">
            <a:solidFill>
              <a:srgbClr val="FF0101"/>
            </a:solidFill>
            <a:round/>
            <a:headEnd/>
            <a:tailEnd/>
          </a:ln>
        </p:spPr>
        <p:txBody>
          <a:bodyPr lIns="104274" tIns="52138" rIns="104274" bIns="52138"/>
          <a:lstStyle/>
          <a:p>
            <a:endParaRPr lang="en-US"/>
          </a:p>
        </p:txBody>
      </p:sp>
      <p:sp>
        <p:nvSpPr>
          <p:cNvPr id="183313" name="Oval 17"/>
          <p:cNvSpPr>
            <a:spLocks noChangeArrowheads="1"/>
          </p:cNvSpPr>
          <p:nvPr/>
        </p:nvSpPr>
        <p:spPr bwMode="auto">
          <a:xfrm>
            <a:off x="4924546" y="4869352"/>
            <a:ext cx="1095168" cy="873212"/>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4" name="Oval 18"/>
          <p:cNvSpPr>
            <a:spLocks noChangeArrowheads="1"/>
          </p:cNvSpPr>
          <p:nvPr/>
        </p:nvSpPr>
        <p:spPr bwMode="auto">
          <a:xfrm>
            <a:off x="6441075" y="4948100"/>
            <a:ext cx="1009782" cy="817215"/>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5" name="Line 19"/>
          <p:cNvSpPr>
            <a:spLocks noChangeShapeType="1"/>
          </p:cNvSpPr>
          <p:nvPr/>
        </p:nvSpPr>
        <p:spPr bwMode="auto">
          <a:xfrm flipV="1">
            <a:off x="4335546" y="5345333"/>
            <a:ext cx="1179279" cy="791709"/>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6" name="Text Box 20"/>
          <p:cNvSpPr txBox="1">
            <a:spLocks noChangeArrowheads="1"/>
          </p:cNvSpPr>
          <p:nvPr/>
        </p:nvSpPr>
        <p:spPr bwMode="auto">
          <a:xfrm>
            <a:off x="546687" y="5607902"/>
            <a:ext cx="4041449" cy="874736"/>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High </a:t>
            </a:r>
            <a:r>
              <a:rPr lang="cs-CZ" sz="2500" dirty="0"/>
              <a:t>„</a:t>
            </a:r>
            <a:r>
              <a:rPr lang="en-US" sz="2500" dirty="0"/>
              <a:t>concentration</a:t>
            </a:r>
            <a:r>
              <a:rPr lang="cs-CZ" sz="2500" dirty="0"/>
              <a:t>“</a:t>
            </a:r>
            <a:r>
              <a:rPr lang="en-US" sz="2500" dirty="0"/>
              <a:t> of photons – high light intensity</a:t>
            </a:r>
          </a:p>
        </p:txBody>
      </p:sp>
      <p:sp>
        <p:nvSpPr>
          <p:cNvPr id="183317" name="Line 21"/>
          <p:cNvSpPr>
            <a:spLocks noChangeShapeType="1"/>
          </p:cNvSpPr>
          <p:nvPr/>
        </p:nvSpPr>
        <p:spPr bwMode="auto">
          <a:xfrm flipH="1" flipV="1">
            <a:off x="6945968" y="5345332"/>
            <a:ext cx="168916" cy="635222"/>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8" name="Text Box 22"/>
          <p:cNvSpPr txBox="1">
            <a:spLocks noChangeArrowheads="1"/>
          </p:cNvSpPr>
          <p:nvPr/>
        </p:nvSpPr>
        <p:spPr bwMode="auto">
          <a:xfrm>
            <a:off x="7088065" y="5981096"/>
            <a:ext cx="3409871" cy="490027"/>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Low intensity</a:t>
            </a:r>
          </a:p>
        </p:txBody>
      </p:sp>
    </p:spTree>
    <p:extLst>
      <p:ext uri="{BB962C8B-B14F-4D97-AF65-F5344CB8AC3E}">
        <p14:creationId xmlns:p14="http://schemas.microsoft.com/office/powerpoint/2010/main" val="236952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310"/>
                                        </p:tgtEl>
                                        <p:attrNameLst>
                                          <p:attrName>style.visibility</p:attrName>
                                        </p:attrNameLst>
                                      </p:cBhvr>
                                      <p:to>
                                        <p:strVal val="visible"/>
                                      </p:to>
                                    </p:set>
                                    <p:animEffect transition="in" filter="fade">
                                      <p:cBhvr>
                                        <p:cTn id="7" dur="2000"/>
                                        <p:tgtEl>
                                          <p:spTgt spid="183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309"/>
                                        </p:tgtEl>
                                        <p:attrNameLst>
                                          <p:attrName>style.visibility</p:attrName>
                                        </p:attrNameLst>
                                      </p:cBhvr>
                                      <p:to>
                                        <p:strVal val="visible"/>
                                      </p:to>
                                    </p:set>
                                    <p:animEffect transition="in" filter="fade">
                                      <p:cBhvr>
                                        <p:cTn id="10" dur="2000"/>
                                        <p:tgtEl>
                                          <p:spTgt spid="183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308"/>
                                        </p:tgtEl>
                                        <p:attrNameLst>
                                          <p:attrName>style.visibility</p:attrName>
                                        </p:attrNameLst>
                                      </p:cBhvr>
                                      <p:to>
                                        <p:strVal val="visible"/>
                                      </p:to>
                                    </p:set>
                                    <p:animEffect transition="in" filter="fade">
                                      <p:cBhvr>
                                        <p:cTn id="13" dur="2000"/>
                                        <p:tgtEl>
                                          <p:spTgt spid="183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307"/>
                                        </p:tgtEl>
                                        <p:attrNameLst>
                                          <p:attrName>style.visibility</p:attrName>
                                        </p:attrNameLst>
                                      </p:cBhvr>
                                      <p:to>
                                        <p:strVal val="visible"/>
                                      </p:to>
                                    </p:set>
                                    <p:animEffect transition="in" filter="fade">
                                      <p:cBhvr>
                                        <p:cTn id="16" dur="2000"/>
                                        <p:tgtEl>
                                          <p:spTgt spid="1833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3312"/>
                                        </p:tgtEl>
                                        <p:attrNameLst>
                                          <p:attrName>style.visibility</p:attrName>
                                        </p:attrNameLst>
                                      </p:cBhvr>
                                      <p:to>
                                        <p:strVal val="visible"/>
                                      </p:to>
                                    </p:set>
                                    <p:animEffect transition="in" filter="fade">
                                      <p:cBhvr>
                                        <p:cTn id="19" dur="2000"/>
                                        <p:tgtEl>
                                          <p:spTgt spid="183312"/>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183313"/>
                                        </p:tgtEl>
                                        <p:attrNameLst>
                                          <p:attrName>style.visibility</p:attrName>
                                        </p:attrNameLst>
                                      </p:cBhvr>
                                      <p:to>
                                        <p:strVal val="visible"/>
                                      </p:to>
                                    </p:set>
                                    <p:anim calcmode="lin" valueType="num">
                                      <p:cBhvr>
                                        <p:cTn id="23" dur="500" fill="hold"/>
                                        <p:tgtEl>
                                          <p:spTgt spid="183313"/>
                                        </p:tgtEl>
                                        <p:attrNameLst>
                                          <p:attrName>ppt_w</p:attrName>
                                        </p:attrNameLst>
                                      </p:cBhvr>
                                      <p:tavLst>
                                        <p:tav tm="0">
                                          <p:val>
                                            <p:fltVal val="0"/>
                                          </p:val>
                                        </p:tav>
                                        <p:tav tm="100000">
                                          <p:val>
                                            <p:strVal val="#ppt_w"/>
                                          </p:val>
                                        </p:tav>
                                      </p:tavLst>
                                    </p:anim>
                                    <p:anim calcmode="lin" valueType="num">
                                      <p:cBhvr>
                                        <p:cTn id="24" dur="500" fill="hold"/>
                                        <p:tgtEl>
                                          <p:spTgt spid="1833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3314"/>
                                        </p:tgtEl>
                                        <p:attrNameLst>
                                          <p:attrName>style.visibility</p:attrName>
                                        </p:attrNameLst>
                                      </p:cBhvr>
                                      <p:to>
                                        <p:strVal val="visible"/>
                                      </p:to>
                                    </p:set>
                                    <p:anim calcmode="lin" valueType="num">
                                      <p:cBhvr>
                                        <p:cTn id="27" dur="500" fill="hold"/>
                                        <p:tgtEl>
                                          <p:spTgt spid="183314"/>
                                        </p:tgtEl>
                                        <p:attrNameLst>
                                          <p:attrName>ppt_w</p:attrName>
                                        </p:attrNameLst>
                                      </p:cBhvr>
                                      <p:tavLst>
                                        <p:tav tm="0">
                                          <p:val>
                                            <p:fltVal val="0"/>
                                          </p:val>
                                        </p:tav>
                                        <p:tav tm="100000">
                                          <p:val>
                                            <p:strVal val="#ppt_w"/>
                                          </p:val>
                                        </p:tav>
                                      </p:tavLst>
                                    </p:anim>
                                    <p:anim calcmode="lin" valueType="num">
                                      <p:cBhvr>
                                        <p:cTn id="28" dur="500" fill="hold"/>
                                        <p:tgtEl>
                                          <p:spTgt spid="18331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3315"/>
                                        </p:tgtEl>
                                        <p:attrNameLst>
                                          <p:attrName>style.visibility</p:attrName>
                                        </p:attrNameLst>
                                      </p:cBhvr>
                                      <p:to>
                                        <p:strVal val="visible"/>
                                      </p:to>
                                    </p:set>
                                    <p:animEffect transition="in" filter="fade">
                                      <p:cBhvr>
                                        <p:cTn id="32" dur="2000"/>
                                        <p:tgtEl>
                                          <p:spTgt spid="1833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3317"/>
                                        </p:tgtEl>
                                        <p:attrNameLst>
                                          <p:attrName>style.visibility</p:attrName>
                                        </p:attrNameLst>
                                      </p:cBhvr>
                                      <p:to>
                                        <p:strVal val="visible"/>
                                      </p:to>
                                    </p:set>
                                    <p:animEffect transition="in" filter="fade">
                                      <p:cBhvr>
                                        <p:cTn id="35" dur="2000"/>
                                        <p:tgtEl>
                                          <p:spTgt spid="1833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3318"/>
                                        </p:tgtEl>
                                        <p:attrNameLst>
                                          <p:attrName>style.visibility</p:attrName>
                                        </p:attrNameLst>
                                      </p:cBhvr>
                                      <p:to>
                                        <p:strVal val="visible"/>
                                      </p:to>
                                    </p:set>
                                    <p:animEffect transition="in" filter="fade">
                                      <p:cBhvr>
                                        <p:cTn id="38" dur="2000"/>
                                        <p:tgtEl>
                                          <p:spTgt spid="1833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3316"/>
                                        </p:tgtEl>
                                        <p:attrNameLst>
                                          <p:attrName>style.visibility</p:attrName>
                                        </p:attrNameLst>
                                      </p:cBhvr>
                                      <p:to>
                                        <p:strVal val="visible"/>
                                      </p:to>
                                    </p:set>
                                    <p:animEffect transition="in" filter="fade">
                                      <p:cBhvr>
                                        <p:cTn id="41" dur="2000"/>
                                        <p:tgtEl>
                                          <p:spTgt spid="18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08" grpId="0" animBg="1"/>
      <p:bldP spid="183309" grpId="0" animBg="1"/>
      <p:bldP spid="183310" grpId="0" animBg="1"/>
      <p:bldP spid="183312" grpId="0" animBg="1"/>
      <p:bldP spid="183313" grpId="0" animBg="1"/>
      <p:bldP spid="183314" grpId="0" animBg="1"/>
      <p:bldP spid="183315" grpId="0" animBg="1"/>
      <p:bldP spid="183316" grpId="0"/>
      <p:bldP spid="183317" grpId="0" animBg="1"/>
      <p:bldP spid="1833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We collaborate with…</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27</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6" name="Picture 2" descr="Corona Alpha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46" y="1332838"/>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Si-2n9GmBLiGMT06409FM66ppFCEzu9jSyQfyWskpUGwLgzvB6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72" y="4707476"/>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vray.info/assets/vray20_newLogo_560.jpg"/>
          <p:cNvPicPr>
            <a:picLocks noChangeAspect="1" noChangeArrowheads="1"/>
          </p:cNvPicPr>
          <p:nvPr/>
        </p:nvPicPr>
        <p:blipFill rotWithShape="1">
          <a:blip r:embed="rId4">
            <a:extLst>
              <a:ext uri="{28A0092B-C50C-407E-A947-70E740481C1C}">
                <a14:useLocalDpi xmlns:a14="http://schemas.microsoft.com/office/drawing/2010/main" val="0"/>
              </a:ext>
            </a:extLst>
          </a:blip>
          <a:srcRect l="2831" t="9243" r="3085" b="9130"/>
          <a:stretch/>
        </p:blipFill>
        <p:spPr bwMode="auto">
          <a:xfrm>
            <a:off x="2638405" y="2781735"/>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894" y="5213666"/>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5C09BFA6-0862-4CF3-8AD5-8FC812D9465B}"/>
              </a:ext>
            </a:extLst>
          </p:cNvPr>
          <p:cNvPicPr>
            <a:picLocks noChangeAspect="1"/>
          </p:cNvPicPr>
          <p:nvPr/>
        </p:nvPicPr>
        <p:blipFill>
          <a:blip r:embed="rId6"/>
          <a:stretch>
            <a:fillRect/>
          </a:stretch>
        </p:blipFill>
        <p:spPr>
          <a:xfrm>
            <a:off x="6767818" y="1779916"/>
            <a:ext cx="2828925" cy="1600200"/>
          </a:xfrm>
          <a:prstGeom prst="rect">
            <a:avLst/>
          </a:prstGeom>
        </p:spPr>
      </p:pic>
    </p:spTree>
    <p:extLst>
      <p:ext uri="{BB962C8B-B14F-4D97-AF65-F5344CB8AC3E}">
        <p14:creationId xmlns:p14="http://schemas.microsoft.com/office/powerpoint/2010/main" val="3533597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181424" y="-2720689"/>
            <a:ext cx="10691392" cy="5669558"/>
          </a:xfrm>
          <a:prstGeom prst="rect">
            <a:avLst/>
          </a:prstGeom>
          <a:noFill/>
          <a:ln>
            <a:noFill/>
          </a:ln>
        </p:spPr>
        <p:style>
          <a:lnRef idx="0">
            <a:scrgbClr r="0" g="0" b="0"/>
          </a:lnRef>
          <a:fillRef idx="0">
            <a:scrgbClr r="0" g="0" b="0"/>
          </a:fillRef>
          <a:effectRef idx="0">
            <a:scrgbClr r="0" g="0" b="0"/>
          </a:effectRef>
          <a:fontRef idx="minor"/>
        </p:style>
      </p:sp>
      <p:sp>
        <p:nvSpPr>
          <p:cNvPr id="320" name="CustomShape 2"/>
          <p:cNvSpPr/>
          <p:nvPr/>
        </p:nvSpPr>
        <p:spPr>
          <a:xfrm>
            <a:off x="359481" y="-2552829"/>
            <a:ext cx="10691392" cy="5669558"/>
          </a:xfrm>
          <a:prstGeom prst="rect">
            <a:avLst/>
          </a:prstGeom>
          <a:noFill/>
          <a:ln>
            <a:noFill/>
          </a:ln>
        </p:spPr>
        <p:style>
          <a:lnRef idx="0">
            <a:scrgbClr r="0" g="0" b="0"/>
          </a:lnRef>
          <a:fillRef idx="0">
            <a:scrgbClr r="0" g="0" b="0"/>
          </a:fillRef>
          <a:effectRef idx="0">
            <a:scrgbClr r="0" g="0" b="0"/>
          </a:effectRef>
          <a:fontRef idx="minor"/>
        </p:style>
      </p:sp>
      <p:pic>
        <p:nvPicPr>
          <p:cNvPr id="321" name="Picture 10"/>
          <p:cNvPicPr/>
          <p:nvPr/>
        </p:nvPicPr>
        <p:blipFill>
          <a:blip r:embed="rId3"/>
          <a:srcRect l="1163" r="674"/>
          <a:stretch/>
        </p:blipFill>
        <p:spPr>
          <a:xfrm>
            <a:off x="-421" y="-89684"/>
            <a:ext cx="10691392" cy="5774322"/>
          </a:xfrm>
          <a:prstGeom prst="rect">
            <a:avLst/>
          </a:prstGeom>
          <a:ln>
            <a:noFill/>
          </a:ln>
        </p:spPr>
      </p:pic>
      <p:pic>
        <p:nvPicPr>
          <p:cNvPr id="322" name="Picture 321"/>
          <p:cNvPicPr/>
          <p:nvPr/>
        </p:nvPicPr>
        <p:blipFill>
          <a:blip r:embed="rId4"/>
          <a:stretch/>
        </p:blipFill>
        <p:spPr>
          <a:xfrm>
            <a:off x="6479491" y="3920713"/>
            <a:ext cx="4019953" cy="3517928"/>
          </a:xfrm>
          <a:prstGeom prst="rect">
            <a:avLst/>
          </a:prstGeom>
          <a:ln w="18360">
            <a:solidFill>
              <a:srgbClr val="000000"/>
            </a:solidFill>
            <a:round/>
          </a:ln>
        </p:spPr>
      </p:pic>
    </p:spTree>
    <p:extLst>
      <p:ext uri="{BB962C8B-B14F-4D97-AF65-F5344CB8AC3E}">
        <p14:creationId xmlns:p14="http://schemas.microsoft.com/office/powerpoint/2010/main" val="3529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Obrázek 2"/>
          <p:cNvPicPr/>
          <p:nvPr/>
        </p:nvPicPr>
        <p:blipFill>
          <a:blip r:embed="rId3"/>
          <a:stretch/>
        </p:blipFill>
        <p:spPr>
          <a:xfrm>
            <a:off x="2145939" y="2113137"/>
            <a:ext cx="7291480" cy="2821882"/>
          </a:xfrm>
          <a:prstGeom prst="rect">
            <a:avLst/>
          </a:prstGeom>
          <a:ln>
            <a:noFill/>
          </a:ln>
        </p:spPr>
      </p:pic>
      <p:pic>
        <p:nvPicPr>
          <p:cNvPr id="312" name="Picture 2"/>
          <p:cNvPicPr/>
          <p:nvPr/>
        </p:nvPicPr>
        <p:blipFill>
          <a:blip r:embed="rId4"/>
          <a:srcRect r="794" b="92"/>
          <a:stretch/>
        </p:blipFill>
        <p:spPr>
          <a:xfrm>
            <a:off x="125439" y="3587780"/>
            <a:ext cx="4043947" cy="3839363"/>
          </a:xfrm>
          <a:prstGeom prst="rect">
            <a:avLst/>
          </a:prstGeom>
          <a:ln w="18360">
            <a:solidFill>
              <a:srgbClr val="000000"/>
            </a:solidFill>
            <a:round/>
          </a:ln>
        </p:spPr>
      </p:pic>
      <p:pic>
        <p:nvPicPr>
          <p:cNvPr id="313" name="Picture 4"/>
          <p:cNvPicPr/>
          <p:nvPr/>
        </p:nvPicPr>
        <p:blipFill>
          <a:blip r:embed="rId5"/>
          <a:stretch/>
        </p:blipFill>
        <p:spPr>
          <a:xfrm>
            <a:off x="84614" y="128574"/>
            <a:ext cx="2868689" cy="1825433"/>
          </a:xfrm>
          <a:prstGeom prst="rect">
            <a:avLst/>
          </a:prstGeom>
          <a:ln>
            <a:noFill/>
          </a:ln>
        </p:spPr>
      </p:pic>
      <p:pic>
        <p:nvPicPr>
          <p:cNvPr id="314" name="Picture 8"/>
          <p:cNvPicPr/>
          <p:nvPr/>
        </p:nvPicPr>
        <p:blipFill>
          <a:blip r:embed="rId6"/>
          <a:stretch/>
        </p:blipFill>
        <p:spPr>
          <a:xfrm>
            <a:off x="3058954" y="133733"/>
            <a:ext cx="4663567" cy="1819878"/>
          </a:xfrm>
          <a:prstGeom prst="rect">
            <a:avLst/>
          </a:prstGeom>
          <a:ln>
            <a:noFill/>
          </a:ln>
        </p:spPr>
      </p:pic>
      <p:pic>
        <p:nvPicPr>
          <p:cNvPr id="315" name="Picture 12"/>
          <p:cNvPicPr/>
          <p:nvPr/>
        </p:nvPicPr>
        <p:blipFill>
          <a:blip r:embed="rId7"/>
          <a:stretch/>
        </p:blipFill>
        <p:spPr>
          <a:xfrm>
            <a:off x="7787344" y="128582"/>
            <a:ext cx="2569824" cy="1817497"/>
          </a:xfrm>
          <a:prstGeom prst="rect">
            <a:avLst/>
          </a:prstGeom>
          <a:ln>
            <a:noFill/>
          </a:ln>
        </p:spPr>
      </p:pic>
    </p:spTree>
    <p:extLst>
      <p:ext uri="{BB962C8B-B14F-4D97-AF65-F5344CB8AC3E}">
        <p14:creationId xmlns:p14="http://schemas.microsoft.com/office/powerpoint/2010/main" val="164025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066"/>
            <a:ext cx="10682178" cy="6818557"/>
          </a:xfrm>
          <a:prstGeom prst="rect">
            <a:avLst/>
          </a:prstGeom>
        </p:spPr>
      </p:pic>
      <p:sp>
        <p:nvSpPr>
          <p:cNvPr id="29" name="Rectangle 28"/>
          <p:cNvSpPr/>
          <p:nvPr/>
        </p:nvSpPr>
        <p:spPr>
          <a:xfrm>
            <a:off x="0"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30" name="TextBox 29"/>
          <p:cNvSpPr txBox="1"/>
          <p:nvPr/>
        </p:nvSpPr>
        <p:spPr>
          <a:xfrm>
            <a:off x="9548162"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a:solidFill>
                  <a:srgbClr val="262626"/>
                </a:solidFill>
                <a:latin typeface="Open Sans"/>
                <a:cs typeface="Open Sans"/>
              </a:rPr>
              <a:t>divistudio.com</a:t>
            </a:r>
          </a:p>
        </p:txBody>
      </p:sp>
      <p:sp>
        <p:nvSpPr>
          <p:cNvPr id="31" name="TextBox 30"/>
          <p:cNvSpPr txBox="1"/>
          <p:nvPr/>
        </p:nvSpPr>
        <p:spPr>
          <a:xfrm>
            <a:off x="6"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a:t>
            </a:r>
            <a:r>
              <a:rPr lang="en-JM" sz="600" b="1" dirty="0" err="1">
                <a:solidFill>
                  <a:srgbClr val="262626"/>
                </a:solidFill>
                <a:latin typeface="Open Sans"/>
                <a:cs typeface="Open Sans"/>
              </a:rPr>
              <a:t>Divi</a:t>
            </a:r>
            <a:r>
              <a:rPr lang="en-JM" sz="600" b="1" dirty="0">
                <a:solidFill>
                  <a:srgbClr val="262626"/>
                </a:solidFill>
                <a:latin typeface="Open Sans"/>
                <a:cs typeface="Open Sans"/>
              </a:rPr>
              <a:t> Studio |</a:t>
            </a:r>
          </a:p>
        </p:txBody>
      </p:sp>
      <p:pic>
        <p:nvPicPr>
          <p:cNvPr id="11"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45663952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Other interesting (local) companies…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30</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25602" name="Picture 2" descr="Výsledek obrázku pro skoda 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33" y="2951094"/>
            <a:ext cx="3404054" cy="191517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Výsledek obrázku pro universal production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322" y="3479701"/>
            <a:ext cx="3619499"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70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a:t>Realistic image synthesis</a:t>
            </a:r>
            <a:r>
              <a:rPr lang="cs-CZ" dirty="0"/>
              <a:t>: </a:t>
            </a:r>
            <a:r>
              <a:rPr lang="en-US" dirty="0"/>
              <a:t>Ingredients</a:t>
            </a:r>
          </a:p>
        </p:txBody>
      </p:sp>
      <p:sp>
        <p:nvSpPr>
          <p:cNvPr id="38916" name="Rectangle 3"/>
          <p:cNvSpPr>
            <a:spLocks noGrp="1" noChangeArrowheads="1"/>
          </p:cNvSpPr>
          <p:nvPr>
            <p:ph type="body" idx="1"/>
          </p:nvPr>
        </p:nvSpPr>
        <p:spPr/>
        <p:txBody>
          <a:bodyPr/>
          <a:lstStyle/>
          <a:p>
            <a:pPr eaLnBrk="1" hangingPunct="1"/>
            <a:r>
              <a:rPr lang="en-US" dirty="0"/>
              <a:t>Describe the “amount of light” in space</a:t>
            </a:r>
            <a:r>
              <a:rPr lang="cs-CZ" dirty="0"/>
              <a:t> – </a:t>
            </a:r>
            <a:r>
              <a:rPr lang="en-US" b="1" dirty="0"/>
              <a:t>radiometry</a:t>
            </a:r>
            <a:endParaRPr lang="cs-CZ" b="1" dirty="0"/>
          </a:p>
          <a:p>
            <a:pPr eaLnBrk="1" hangingPunct="1"/>
            <a:r>
              <a:rPr lang="en-US" dirty="0"/>
              <a:t>Describe light interaction with surfaces</a:t>
            </a:r>
            <a:r>
              <a:rPr lang="cs-CZ" dirty="0"/>
              <a:t> – </a:t>
            </a:r>
            <a:r>
              <a:rPr lang="cs-CZ" b="1" dirty="0"/>
              <a:t>BRDF</a:t>
            </a:r>
          </a:p>
          <a:p>
            <a:pPr eaLnBrk="1" hangingPunct="1"/>
            <a:r>
              <a:rPr lang="en-US" dirty="0"/>
              <a:t>Describe equilibrium light distribution – </a:t>
            </a:r>
            <a:r>
              <a:rPr lang="en-US" b="1" dirty="0"/>
              <a:t>rendering</a:t>
            </a:r>
            <a:r>
              <a:rPr lang="cs-CZ" b="1" dirty="0"/>
              <a:t> </a:t>
            </a:r>
            <a:r>
              <a:rPr lang="en-US" b="1" dirty="0"/>
              <a:t>equation (RE)</a:t>
            </a:r>
            <a:endParaRPr lang="cs-CZ" b="1" dirty="0"/>
          </a:p>
          <a:p>
            <a:pPr eaLnBrk="1" hangingPunct="1"/>
            <a:r>
              <a:rPr lang="en-US" b="1" dirty="0"/>
              <a:t>Image rendering</a:t>
            </a:r>
            <a:r>
              <a:rPr lang="en-US" dirty="0"/>
              <a:t> = numerical solution of the RE</a:t>
            </a:r>
          </a:p>
          <a:p>
            <a:pPr lvl="1" eaLnBrk="1" hangingPunct="1"/>
            <a:r>
              <a:rPr lang="en-US" dirty="0"/>
              <a:t>Find the </a:t>
            </a:r>
            <a:r>
              <a:rPr lang="cs-CZ" dirty="0" err="1"/>
              <a:t>equilibrium</a:t>
            </a:r>
            <a:r>
              <a:rPr lang="cs-CZ" dirty="0"/>
              <a:t> </a:t>
            </a:r>
            <a:r>
              <a:rPr lang="en-US" dirty="0"/>
              <a:t>light distribution in a </a:t>
            </a:r>
            <a:r>
              <a:rPr lang="cs-CZ" dirty="0"/>
              <a:t>3D </a:t>
            </a:r>
            <a:r>
              <a:rPr lang="en-US" dirty="0"/>
              <a:t>scene</a:t>
            </a:r>
            <a:endParaRPr lang="cs-CZ" dirty="0"/>
          </a:p>
          <a:p>
            <a:pPr lvl="1" eaLnBrk="1" hangingPunct="1"/>
            <a:r>
              <a:rPr lang="en-US" dirty="0"/>
              <a:t>Methods</a:t>
            </a:r>
          </a:p>
          <a:p>
            <a:pPr lvl="2" eaLnBrk="1" hangingPunct="1"/>
            <a:r>
              <a:rPr lang="en-US" dirty="0"/>
              <a:t>Finite elements </a:t>
            </a:r>
            <a:r>
              <a:rPr lang="cs-CZ" dirty="0"/>
              <a:t>(</a:t>
            </a:r>
            <a:r>
              <a:rPr lang="en-US" dirty="0" err="1"/>
              <a:t>radiosity</a:t>
            </a:r>
            <a:r>
              <a:rPr lang="cs-CZ" dirty="0"/>
              <a:t>)</a:t>
            </a:r>
            <a:r>
              <a:rPr lang="en-US" dirty="0"/>
              <a:t> – obsolete</a:t>
            </a:r>
          </a:p>
          <a:p>
            <a:pPr lvl="2" eaLnBrk="1" hangingPunct="1"/>
            <a:r>
              <a:rPr lang="cs-CZ" b="1" dirty="0"/>
              <a:t>Monte Carlo </a:t>
            </a:r>
            <a:r>
              <a:rPr lang="cs-CZ" dirty="0"/>
              <a:t>(</a:t>
            </a:r>
            <a:r>
              <a:rPr lang="en-US" dirty="0"/>
              <a:t>stochastic ray tracing</a:t>
            </a:r>
            <a:r>
              <a:rPr lang="cs-CZ" dirty="0"/>
              <a:t>)</a:t>
            </a:r>
            <a:r>
              <a:rPr lang="en-US" dirty="0"/>
              <a:t> – prevalent</a:t>
            </a:r>
            <a:endParaRPr lang="cs-CZ" dirty="0"/>
          </a:p>
        </p:txBody>
      </p:sp>
    </p:spTree>
    <p:extLst>
      <p:ext uri="{BB962C8B-B14F-4D97-AF65-F5344CB8AC3E}">
        <p14:creationId xmlns:p14="http://schemas.microsoft.com/office/powerpoint/2010/main" val="62357880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pPr algn="ctr"/>
            <a:r>
              <a:rPr lang="en-US" dirty="0"/>
              <a:t>Example of our rendering research: </a:t>
            </a:r>
            <a:br>
              <a:rPr lang="en-US" dirty="0"/>
            </a:br>
            <a:br>
              <a:rPr lang="cs-CZ" dirty="0"/>
            </a:br>
            <a:r>
              <a:rPr lang="en-US" dirty="0"/>
              <a:t>Smart(</a:t>
            </a:r>
            <a:r>
              <a:rPr lang="en-US" dirty="0" err="1"/>
              <a:t>er</a:t>
            </a:r>
            <a:r>
              <a:rPr lang="en-US" dirty="0"/>
              <a:t>) subsurface scattering</a:t>
            </a:r>
          </a:p>
        </p:txBody>
      </p:sp>
      <p:sp>
        <p:nvSpPr>
          <p:cNvPr id="7" name="Podnadpis 6"/>
          <p:cNvSpPr>
            <a:spLocks noGrp="1"/>
          </p:cNvSpPr>
          <p:nvPr>
            <p:ph type="subTitle" idx="1"/>
          </p:nvPr>
        </p:nvSpPr>
        <p:spPr>
          <a:xfrm>
            <a:off x="916141" y="5079942"/>
            <a:ext cx="8663738" cy="1202117"/>
          </a:xfrm>
        </p:spPr>
        <p:txBody>
          <a:bodyPr>
            <a:normAutofit/>
          </a:bodyPr>
          <a:lstStyle/>
          <a:p>
            <a:r>
              <a:rPr lang="en-US" dirty="0"/>
              <a:t>K</a:t>
            </a:r>
            <a:r>
              <a:rPr lang="cs-CZ" dirty="0" err="1"/>
              <a:t>řivánek</a:t>
            </a:r>
            <a:r>
              <a:rPr lang="en-US" dirty="0"/>
              <a:t> and </a:t>
            </a:r>
            <a:r>
              <a:rPr lang="en-US" dirty="0" err="1"/>
              <a:t>d’Eon</a:t>
            </a:r>
            <a:r>
              <a:rPr lang="cs-CZ" dirty="0"/>
              <a:t>. </a:t>
            </a:r>
            <a:r>
              <a:rPr lang="en-US" b="1" dirty="0"/>
              <a:t>A Zero-Variance-Based Sampling Scheme for Monte Carlo Subsurface Scattering</a:t>
            </a:r>
            <a:r>
              <a:rPr lang="cs-CZ" dirty="0"/>
              <a:t>, ACM SIGGRAPH </a:t>
            </a:r>
            <a:r>
              <a:rPr lang="en-US" dirty="0"/>
              <a:t>Talks </a:t>
            </a:r>
            <a:r>
              <a:rPr lang="cs-CZ" dirty="0"/>
              <a:t>201</a:t>
            </a:r>
            <a:r>
              <a:rPr lang="en-US" dirty="0"/>
              <a:t>4</a:t>
            </a:r>
            <a:r>
              <a:rPr lang="cs-CZ" dirty="0"/>
              <a:t>.</a:t>
            </a:r>
          </a:p>
        </p:txBody>
      </p:sp>
      <p:sp>
        <p:nvSpPr>
          <p:cNvPr id="3" name="Zástupný symbol pro číslo snímku 2"/>
          <p:cNvSpPr>
            <a:spLocks noGrp="1"/>
          </p:cNvSpPr>
          <p:nvPr>
            <p:ph type="sldNum" sz="quarter" idx="4"/>
          </p:nvPr>
        </p:nvSpPr>
        <p:spPr/>
        <p:txBody>
          <a:bodyPr/>
          <a:lstStyle/>
          <a:p>
            <a:fld id="{7B6CC4D6-176D-4020-9484-FACE48CDBCFB}" type="slidenum">
              <a:rPr lang="cs-CZ" smtClean="0">
                <a:solidFill>
                  <a:prstClr val="black"/>
                </a:solidFill>
              </a:rPr>
              <a:pPr/>
              <a:t>32</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9448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Picture 2" descr="D:\devel\2014-TED\podklady\fotky\eugene\Screen Shot 2014-05-23 at 8.19.28 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 y="2090258"/>
            <a:ext cx="10691813" cy="319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p:cNvSpPr/>
          <p:nvPr/>
        </p:nvSpPr>
        <p:spPr>
          <a:xfrm>
            <a:off x="726189" y="2407898"/>
            <a:ext cx="9108052" cy="41671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3" name="Volný tvar 2"/>
          <p:cNvSpPr/>
          <p:nvPr/>
        </p:nvSpPr>
        <p:spPr>
          <a:xfrm>
            <a:off x="726208" y="2264649"/>
            <a:ext cx="9108053" cy="280010"/>
          </a:xfrm>
          <a:custGeom>
            <a:avLst/>
            <a:gdLst>
              <a:gd name="connsiteX0" fmla="*/ 0 w 7448550"/>
              <a:gd name="connsiteY0" fmla="*/ 38106 h 190515"/>
              <a:gd name="connsiteX1" fmla="*/ 333375 w 7448550"/>
              <a:gd name="connsiteY1" fmla="*/ 47631 h 190515"/>
              <a:gd name="connsiteX2" fmla="*/ 552450 w 7448550"/>
              <a:gd name="connsiteY2" fmla="*/ 57156 h 190515"/>
              <a:gd name="connsiteX3" fmla="*/ 1552575 w 7448550"/>
              <a:gd name="connsiteY3" fmla="*/ 76206 h 190515"/>
              <a:gd name="connsiteX4" fmla="*/ 1819275 w 7448550"/>
              <a:gd name="connsiteY4" fmla="*/ 95256 h 190515"/>
              <a:gd name="connsiteX5" fmla="*/ 2124075 w 7448550"/>
              <a:gd name="connsiteY5" fmla="*/ 76206 h 190515"/>
              <a:gd name="connsiteX6" fmla="*/ 2486025 w 7448550"/>
              <a:gd name="connsiteY6" fmla="*/ 66681 h 190515"/>
              <a:gd name="connsiteX7" fmla="*/ 3267075 w 7448550"/>
              <a:gd name="connsiteY7" fmla="*/ 47631 h 190515"/>
              <a:gd name="connsiteX8" fmla="*/ 3333750 w 7448550"/>
              <a:gd name="connsiteY8" fmla="*/ 38106 h 190515"/>
              <a:gd name="connsiteX9" fmla="*/ 3752850 w 7448550"/>
              <a:gd name="connsiteY9" fmla="*/ 28581 h 190515"/>
              <a:gd name="connsiteX10" fmla="*/ 4038600 w 7448550"/>
              <a:gd name="connsiteY10" fmla="*/ 19056 h 190515"/>
              <a:gd name="connsiteX11" fmla="*/ 4133850 w 7448550"/>
              <a:gd name="connsiteY11" fmla="*/ 9531 h 190515"/>
              <a:gd name="connsiteX12" fmla="*/ 4191000 w 7448550"/>
              <a:gd name="connsiteY12" fmla="*/ 6 h 190515"/>
              <a:gd name="connsiteX13" fmla="*/ 4876800 w 7448550"/>
              <a:gd name="connsiteY13" fmla="*/ 19056 h 190515"/>
              <a:gd name="connsiteX14" fmla="*/ 5162550 w 7448550"/>
              <a:gd name="connsiteY14" fmla="*/ 38106 h 190515"/>
              <a:gd name="connsiteX15" fmla="*/ 5372100 w 7448550"/>
              <a:gd name="connsiteY15" fmla="*/ 57156 h 190515"/>
              <a:gd name="connsiteX16" fmla="*/ 5562600 w 7448550"/>
              <a:gd name="connsiteY16" fmla="*/ 76206 h 190515"/>
              <a:gd name="connsiteX17" fmla="*/ 5657850 w 7448550"/>
              <a:gd name="connsiteY17" fmla="*/ 85731 h 190515"/>
              <a:gd name="connsiteX18" fmla="*/ 5753100 w 7448550"/>
              <a:gd name="connsiteY18" fmla="*/ 104781 h 190515"/>
              <a:gd name="connsiteX19" fmla="*/ 5943600 w 7448550"/>
              <a:gd name="connsiteY19" fmla="*/ 114306 h 190515"/>
              <a:gd name="connsiteX20" fmla="*/ 6419850 w 7448550"/>
              <a:gd name="connsiteY20" fmla="*/ 123831 h 190515"/>
              <a:gd name="connsiteX21" fmla="*/ 6734175 w 7448550"/>
              <a:gd name="connsiteY21" fmla="*/ 133356 h 190515"/>
              <a:gd name="connsiteX22" fmla="*/ 6838950 w 7448550"/>
              <a:gd name="connsiteY22" fmla="*/ 142881 h 190515"/>
              <a:gd name="connsiteX23" fmla="*/ 7191375 w 7448550"/>
              <a:gd name="connsiteY23" fmla="*/ 161931 h 190515"/>
              <a:gd name="connsiteX24" fmla="*/ 7248525 w 7448550"/>
              <a:gd name="connsiteY24" fmla="*/ 171456 h 190515"/>
              <a:gd name="connsiteX25" fmla="*/ 7286625 w 7448550"/>
              <a:gd name="connsiteY25" fmla="*/ 180981 h 190515"/>
              <a:gd name="connsiteX26" fmla="*/ 7448550 w 7448550"/>
              <a:gd name="connsiteY26" fmla="*/ 190506 h 1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8550" h="190515">
                <a:moveTo>
                  <a:pt x="0" y="38106"/>
                </a:moveTo>
                <a:lnTo>
                  <a:pt x="333375" y="47631"/>
                </a:lnTo>
                <a:cubicBezTo>
                  <a:pt x="406426" y="50150"/>
                  <a:pt x="479376" y="55443"/>
                  <a:pt x="552450" y="57156"/>
                </a:cubicBezTo>
                <a:lnTo>
                  <a:pt x="1552575" y="76206"/>
                </a:lnTo>
                <a:cubicBezTo>
                  <a:pt x="1656861" y="93587"/>
                  <a:pt x="1669487" y="98030"/>
                  <a:pt x="1819275" y="95256"/>
                </a:cubicBezTo>
                <a:cubicBezTo>
                  <a:pt x="1921056" y="93371"/>
                  <a:pt x="2022370" y="80565"/>
                  <a:pt x="2124075" y="76206"/>
                </a:cubicBezTo>
                <a:cubicBezTo>
                  <a:pt x="2244656" y="71038"/>
                  <a:pt x="2365375" y="69856"/>
                  <a:pt x="2486025" y="66681"/>
                </a:cubicBezTo>
                <a:cubicBezTo>
                  <a:pt x="2859141" y="37980"/>
                  <a:pt x="2405244" y="70311"/>
                  <a:pt x="3267075" y="47631"/>
                </a:cubicBezTo>
                <a:cubicBezTo>
                  <a:pt x="3289518" y="47040"/>
                  <a:pt x="3311317" y="38986"/>
                  <a:pt x="3333750" y="38106"/>
                </a:cubicBezTo>
                <a:cubicBezTo>
                  <a:pt x="3473379" y="32630"/>
                  <a:pt x="3613165" y="32356"/>
                  <a:pt x="3752850" y="28581"/>
                </a:cubicBezTo>
                <a:lnTo>
                  <a:pt x="4038600" y="19056"/>
                </a:lnTo>
                <a:cubicBezTo>
                  <a:pt x="4070350" y="15881"/>
                  <a:pt x="4102188" y="13489"/>
                  <a:pt x="4133850" y="9531"/>
                </a:cubicBezTo>
                <a:cubicBezTo>
                  <a:pt x="4153014" y="7136"/>
                  <a:pt x="4171689" y="-242"/>
                  <a:pt x="4191000" y="6"/>
                </a:cubicBezTo>
                <a:cubicBezTo>
                  <a:pt x="4419669" y="2938"/>
                  <a:pt x="4648200" y="12706"/>
                  <a:pt x="4876800" y="19056"/>
                </a:cubicBezTo>
                <a:cubicBezTo>
                  <a:pt x="4972050" y="25406"/>
                  <a:pt x="5068387" y="22412"/>
                  <a:pt x="5162550" y="38106"/>
                </a:cubicBezTo>
                <a:cubicBezTo>
                  <a:pt x="5269907" y="55999"/>
                  <a:pt x="5200425" y="46426"/>
                  <a:pt x="5372100" y="57156"/>
                </a:cubicBezTo>
                <a:cubicBezTo>
                  <a:pt x="5463126" y="79912"/>
                  <a:pt x="5383346" y="62417"/>
                  <a:pt x="5562600" y="76206"/>
                </a:cubicBezTo>
                <a:cubicBezTo>
                  <a:pt x="5594414" y="78653"/>
                  <a:pt x="5626100" y="82556"/>
                  <a:pt x="5657850" y="85731"/>
                </a:cubicBezTo>
                <a:cubicBezTo>
                  <a:pt x="5690061" y="93784"/>
                  <a:pt x="5719366" y="102186"/>
                  <a:pt x="5753100" y="104781"/>
                </a:cubicBezTo>
                <a:cubicBezTo>
                  <a:pt x="5816492" y="109657"/>
                  <a:pt x="5880047" y="112490"/>
                  <a:pt x="5943600" y="114306"/>
                </a:cubicBezTo>
                <a:lnTo>
                  <a:pt x="6419850" y="123831"/>
                </a:lnTo>
                <a:lnTo>
                  <a:pt x="6734175" y="133356"/>
                </a:lnTo>
                <a:cubicBezTo>
                  <a:pt x="6769100" y="136531"/>
                  <a:pt x="6803949" y="140693"/>
                  <a:pt x="6838950" y="142881"/>
                </a:cubicBezTo>
                <a:lnTo>
                  <a:pt x="7191375" y="161931"/>
                </a:lnTo>
                <a:cubicBezTo>
                  <a:pt x="7210425" y="165106"/>
                  <a:pt x="7229587" y="167668"/>
                  <a:pt x="7248525" y="171456"/>
                </a:cubicBezTo>
                <a:cubicBezTo>
                  <a:pt x="7261362" y="174023"/>
                  <a:pt x="7273614" y="179535"/>
                  <a:pt x="7286625" y="180981"/>
                </a:cubicBezTo>
                <a:cubicBezTo>
                  <a:pt x="7378458" y="191185"/>
                  <a:pt x="7386316" y="190506"/>
                  <a:pt x="7448550" y="190506"/>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4" name="Volný tvar 3"/>
          <p:cNvSpPr/>
          <p:nvPr/>
        </p:nvSpPr>
        <p:spPr>
          <a:xfrm>
            <a:off x="726204" y="2824618"/>
            <a:ext cx="9108053" cy="164254"/>
          </a:xfrm>
          <a:custGeom>
            <a:avLst/>
            <a:gdLst>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 name="connsiteX0" fmla="*/ 0 w 7693970"/>
              <a:gd name="connsiteY0" fmla="*/ 16505 h 111755"/>
              <a:gd name="connsiteX1" fmla="*/ 542925 w 7693970"/>
              <a:gd name="connsiteY1" fmla="*/ 54605 h 111755"/>
              <a:gd name="connsiteX2" fmla="*/ 933450 w 7693970"/>
              <a:gd name="connsiteY2" fmla="*/ 64130 h 111755"/>
              <a:gd name="connsiteX3" fmla="*/ 1162050 w 7693970"/>
              <a:gd name="connsiteY3" fmla="*/ 73655 h 111755"/>
              <a:gd name="connsiteX4" fmla="*/ 1485900 w 7693970"/>
              <a:gd name="connsiteY4" fmla="*/ 83180 h 111755"/>
              <a:gd name="connsiteX5" fmla="*/ 2038350 w 7693970"/>
              <a:gd name="connsiteY5" fmla="*/ 83180 h 111755"/>
              <a:gd name="connsiteX6" fmla="*/ 2333625 w 7693970"/>
              <a:gd name="connsiteY6" fmla="*/ 64130 h 111755"/>
              <a:gd name="connsiteX7" fmla="*/ 2771775 w 7693970"/>
              <a:gd name="connsiteY7" fmla="*/ 73655 h 111755"/>
              <a:gd name="connsiteX8" fmla="*/ 2886075 w 7693970"/>
              <a:gd name="connsiteY8" fmla="*/ 83180 h 111755"/>
              <a:gd name="connsiteX9" fmla="*/ 3038475 w 7693970"/>
              <a:gd name="connsiteY9" fmla="*/ 92705 h 111755"/>
              <a:gd name="connsiteX10" fmla="*/ 3981450 w 7693970"/>
              <a:gd name="connsiteY10" fmla="*/ 73655 h 111755"/>
              <a:gd name="connsiteX11" fmla="*/ 4076700 w 7693970"/>
              <a:gd name="connsiteY11" fmla="*/ 64130 h 111755"/>
              <a:gd name="connsiteX12" fmla="*/ 4191000 w 7693970"/>
              <a:gd name="connsiteY12" fmla="*/ 54605 h 111755"/>
              <a:gd name="connsiteX13" fmla="*/ 4591050 w 7693970"/>
              <a:gd name="connsiteY13" fmla="*/ 92705 h 111755"/>
              <a:gd name="connsiteX14" fmla="*/ 4695825 w 7693970"/>
              <a:gd name="connsiteY14" fmla="*/ 111755 h 111755"/>
              <a:gd name="connsiteX15" fmla="*/ 5448300 w 7693970"/>
              <a:gd name="connsiteY15" fmla="*/ 102230 h 111755"/>
              <a:gd name="connsiteX16" fmla="*/ 5734050 w 7693970"/>
              <a:gd name="connsiteY16" fmla="*/ 83180 h 111755"/>
              <a:gd name="connsiteX17" fmla="*/ 5829300 w 7693970"/>
              <a:gd name="connsiteY17" fmla="*/ 64130 h 111755"/>
              <a:gd name="connsiteX18" fmla="*/ 6296025 w 7693970"/>
              <a:gd name="connsiteY18" fmla="*/ 45080 h 111755"/>
              <a:gd name="connsiteX19" fmla="*/ 6381750 w 7693970"/>
              <a:gd name="connsiteY19" fmla="*/ 26030 h 111755"/>
              <a:gd name="connsiteX20" fmla="*/ 6667500 w 7693970"/>
              <a:gd name="connsiteY20" fmla="*/ 16505 h 111755"/>
              <a:gd name="connsiteX21" fmla="*/ 7010400 w 7693970"/>
              <a:gd name="connsiteY21" fmla="*/ 16505 h 111755"/>
              <a:gd name="connsiteX22" fmla="*/ 7077075 w 7693970"/>
              <a:gd name="connsiteY22" fmla="*/ 26030 h 111755"/>
              <a:gd name="connsiteX23" fmla="*/ 7315200 w 7693970"/>
              <a:gd name="connsiteY23" fmla="*/ 35555 h 111755"/>
              <a:gd name="connsiteX24" fmla="*/ 7381875 w 7693970"/>
              <a:gd name="connsiteY24" fmla="*/ 45080 h 111755"/>
              <a:gd name="connsiteX25" fmla="*/ 7419975 w 7693970"/>
              <a:gd name="connsiteY25" fmla="*/ 54605 h 111755"/>
              <a:gd name="connsiteX26" fmla="*/ 7677150 w 7693970"/>
              <a:gd name="connsiteY26" fmla="*/ 64130 h 111755"/>
              <a:gd name="connsiteX27" fmla="*/ 7668825 w 7693970"/>
              <a:gd name="connsiteY27" fmla="*/ 79504 h 111755"/>
              <a:gd name="connsiteX0" fmla="*/ 0 w 7689808"/>
              <a:gd name="connsiteY0" fmla="*/ 16505 h 2115338"/>
              <a:gd name="connsiteX1" fmla="*/ 542925 w 7689808"/>
              <a:gd name="connsiteY1" fmla="*/ 54605 h 2115338"/>
              <a:gd name="connsiteX2" fmla="*/ 933450 w 7689808"/>
              <a:gd name="connsiteY2" fmla="*/ 64130 h 2115338"/>
              <a:gd name="connsiteX3" fmla="*/ 1162050 w 7689808"/>
              <a:gd name="connsiteY3" fmla="*/ 73655 h 2115338"/>
              <a:gd name="connsiteX4" fmla="*/ 1485900 w 7689808"/>
              <a:gd name="connsiteY4" fmla="*/ 83180 h 2115338"/>
              <a:gd name="connsiteX5" fmla="*/ 2038350 w 7689808"/>
              <a:gd name="connsiteY5" fmla="*/ 83180 h 2115338"/>
              <a:gd name="connsiteX6" fmla="*/ 2333625 w 7689808"/>
              <a:gd name="connsiteY6" fmla="*/ 64130 h 2115338"/>
              <a:gd name="connsiteX7" fmla="*/ 2771775 w 7689808"/>
              <a:gd name="connsiteY7" fmla="*/ 73655 h 2115338"/>
              <a:gd name="connsiteX8" fmla="*/ 2886075 w 7689808"/>
              <a:gd name="connsiteY8" fmla="*/ 83180 h 2115338"/>
              <a:gd name="connsiteX9" fmla="*/ 3038475 w 7689808"/>
              <a:gd name="connsiteY9" fmla="*/ 92705 h 2115338"/>
              <a:gd name="connsiteX10" fmla="*/ 3981450 w 7689808"/>
              <a:gd name="connsiteY10" fmla="*/ 73655 h 2115338"/>
              <a:gd name="connsiteX11" fmla="*/ 4076700 w 7689808"/>
              <a:gd name="connsiteY11" fmla="*/ 64130 h 2115338"/>
              <a:gd name="connsiteX12" fmla="*/ 4191000 w 7689808"/>
              <a:gd name="connsiteY12" fmla="*/ 54605 h 2115338"/>
              <a:gd name="connsiteX13" fmla="*/ 4591050 w 7689808"/>
              <a:gd name="connsiteY13" fmla="*/ 92705 h 2115338"/>
              <a:gd name="connsiteX14" fmla="*/ 4695825 w 7689808"/>
              <a:gd name="connsiteY14" fmla="*/ 111755 h 2115338"/>
              <a:gd name="connsiteX15" fmla="*/ 5448300 w 7689808"/>
              <a:gd name="connsiteY15" fmla="*/ 102230 h 2115338"/>
              <a:gd name="connsiteX16" fmla="*/ 5734050 w 7689808"/>
              <a:gd name="connsiteY16" fmla="*/ 83180 h 2115338"/>
              <a:gd name="connsiteX17" fmla="*/ 5829300 w 7689808"/>
              <a:gd name="connsiteY17" fmla="*/ 64130 h 2115338"/>
              <a:gd name="connsiteX18" fmla="*/ 6296025 w 7689808"/>
              <a:gd name="connsiteY18" fmla="*/ 45080 h 2115338"/>
              <a:gd name="connsiteX19" fmla="*/ 6381750 w 7689808"/>
              <a:gd name="connsiteY19" fmla="*/ 26030 h 2115338"/>
              <a:gd name="connsiteX20" fmla="*/ 6667500 w 7689808"/>
              <a:gd name="connsiteY20" fmla="*/ 16505 h 2115338"/>
              <a:gd name="connsiteX21" fmla="*/ 7010400 w 7689808"/>
              <a:gd name="connsiteY21" fmla="*/ 16505 h 2115338"/>
              <a:gd name="connsiteX22" fmla="*/ 7077075 w 7689808"/>
              <a:gd name="connsiteY22" fmla="*/ 26030 h 2115338"/>
              <a:gd name="connsiteX23" fmla="*/ 7315200 w 7689808"/>
              <a:gd name="connsiteY23" fmla="*/ 35555 h 2115338"/>
              <a:gd name="connsiteX24" fmla="*/ 7381875 w 7689808"/>
              <a:gd name="connsiteY24" fmla="*/ 45080 h 2115338"/>
              <a:gd name="connsiteX25" fmla="*/ 7419975 w 7689808"/>
              <a:gd name="connsiteY25" fmla="*/ 54605 h 2115338"/>
              <a:gd name="connsiteX26" fmla="*/ 7677150 w 7689808"/>
              <a:gd name="connsiteY26" fmla="*/ 64130 h 2115338"/>
              <a:gd name="connsiteX27" fmla="*/ 7643318 w 7689808"/>
              <a:gd name="connsiteY27" fmla="*/ 2115338 h 2115338"/>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77150" h="111755">
                <a:moveTo>
                  <a:pt x="0" y="16505"/>
                </a:moveTo>
                <a:cubicBezTo>
                  <a:pt x="212693" y="46890"/>
                  <a:pt x="125158" y="36242"/>
                  <a:pt x="542925" y="54605"/>
                </a:cubicBezTo>
                <a:cubicBezTo>
                  <a:pt x="673013" y="60323"/>
                  <a:pt x="803298" y="60125"/>
                  <a:pt x="933450" y="64130"/>
                </a:cubicBezTo>
                <a:cubicBezTo>
                  <a:pt x="1009680" y="66476"/>
                  <a:pt x="1085829" y="71027"/>
                  <a:pt x="1162050" y="73655"/>
                </a:cubicBezTo>
                <a:lnTo>
                  <a:pt x="1485900" y="83180"/>
                </a:lnTo>
                <a:cubicBezTo>
                  <a:pt x="1700914" y="119016"/>
                  <a:pt x="1566658" y="100229"/>
                  <a:pt x="2038350" y="83180"/>
                </a:cubicBezTo>
                <a:cubicBezTo>
                  <a:pt x="2136915" y="79617"/>
                  <a:pt x="2333625" y="64130"/>
                  <a:pt x="2333625" y="64130"/>
                </a:cubicBezTo>
                <a:lnTo>
                  <a:pt x="2771775" y="73655"/>
                </a:lnTo>
                <a:cubicBezTo>
                  <a:pt x="2809984" y="74973"/>
                  <a:pt x="2847940" y="80456"/>
                  <a:pt x="2886075" y="83180"/>
                </a:cubicBezTo>
                <a:lnTo>
                  <a:pt x="3038475" y="92705"/>
                </a:lnTo>
                <a:lnTo>
                  <a:pt x="3981450" y="73655"/>
                </a:lnTo>
                <a:cubicBezTo>
                  <a:pt x="4013330" y="72298"/>
                  <a:pt x="4044923" y="67019"/>
                  <a:pt x="4076700" y="64130"/>
                </a:cubicBezTo>
                <a:lnTo>
                  <a:pt x="4191000" y="54605"/>
                </a:lnTo>
                <a:cubicBezTo>
                  <a:pt x="4222925" y="57381"/>
                  <a:pt x="4542057" y="83797"/>
                  <a:pt x="4591050" y="92705"/>
                </a:cubicBezTo>
                <a:lnTo>
                  <a:pt x="4695825" y="111755"/>
                </a:lnTo>
                <a:lnTo>
                  <a:pt x="5448300" y="102230"/>
                </a:lnTo>
                <a:cubicBezTo>
                  <a:pt x="5541147" y="100316"/>
                  <a:pt x="5640710" y="90958"/>
                  <a:pt x="5734050" y="83180"/>
                </a:cubicBezTo>
                <a:cubicBezTo>
                  <a:pt x="5765800" y="76830"/>
                  <a:pt x="5796945" y="65374"/>
                  <a:pt x="5829300" y="64130"/>
                </a:cubicBezTo>
                <a:lnTo>
                  <a:pt x="6296025" y="45080"/>
                </a:lnTo>
                <a:cubicBezTo>
                  <a:pt x="6313616" y="40682"/>
                  <a:pt x="6366075" y="26926"/>
                  <a:pt x="6381750" y="26030"/>
                </a:cubicBezTo>
                <a:cubicBezTo>
                  <a:pt x="6476898" y="20593"/>
                  <a:pt x="6572250" y="19680"/>
                  <a:pt x="6667500" y="16505"/>
                </a:cubicBezTo>
                <a:cubicBezTo>
                  <a:pt x="6807560" y="-11507"/>
                  <a:pt x="6724061" y="1435"/>
                  <a:pt x="7010400" y="16505"/>
                </a:cubicBezTo>
                <a:cubicBezTo>
                  <a:pt x="7032820" y="17685"/>
                  <a:pt x="7054668" y="24630"/>
                  <a:pt x="7077075" y="26030"/>
                </a:cubicBezTo>
                <a:cubicBezTo>
                  <a:pt x="7156359" y="30985"/>
                  <a:pt x="7235825" y="32380"/>
                  <a:pt x="7315200" y="35555"/>
                </a:cubicBezTo>
                <a:cubicBezTo>
                  <a:pt x="7337425" y="38730"/>
                  <a:pt x="7359786" y="41064"/>
                  <a:pt x="7381875" y="45080"/>
                </a:cubicBezTo>
                <a:cubicBezTo>
                  <a:pt x="7394755" y="47422"/>
                  <a:pt x="7406974" y="53075"/>
                  <a:pt x="7419975" y="54605"/>
                </a:cubicBezTo>
                <a:cubicBezTo>
                  <a:pt x="7529915" y="67539"/>
                  <a:pt x="7564899" y="64130"/>
                  <a:pt x="7677150" y="64130"/>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6" name="Obdélník 5"/>
          <p:cNvSpPr/>
          <p:nvPr/>
        </p:nvSpPr>
        <p:spPr>
          <a:xfrm>
            <a:off x="726205" y="3091218"/>
            <a:ext cx="9108051" cy="279529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7" name="Přímá spojnice se šipkou 6"/>
          <p:cNvCxnSpPr/>
          <p:nvPr/>
        </p:nvCxnSpPr>
        <p:spPr>
          <a:xfrm>
            <a:off x="1113764" y="302356"/>
            <a:ext cx="2104921" cy="2021559"/>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Volný tvar 7"/>
          <p:cNvSpPr/>
          <p:nvPr/>
        </p:nvSpPr>
        <p:spPr>
          <a:xfrm>
            <a:off x="3307795" y="2337809"/>
            <a:ext cx="1213966" cy="616087"/>
          </a:xfrm>
          <a:custGeom>
            <a:avLst/>
            <a:gdLst>
              <a:gd name="connsiteX0" fmla="*/ 0 w 1038225"/>
              <a:gd name="connsiteY0" fmla="*/ 85802 h 419177"/>
              <a:gd name="connsiteX1" fmla="*/ 28575 w 1038225"/>
              <a:gd name="connsiteY1" fmla="*/ 190577 h 419177"/>
              <a:gd name="connsiteX2" fmla="*/ 38100 w 1038225"/>
              <a:gd name="connsiteY2" fmla="*/ 219152 h 419177"/>
              <a:gd name="connsiteX3" fmla="*/ 66675 w 1038225"/>
              <a:gd name="connsiteY3" fmla="*/ 238202 h 419177"/>
              <a:gd name="connsiteX4" fmla="*/ 152400 w 1038225"/>
              <a:gd name="connsiteY4" fmla="*/ 228677 h 419177"/>
              <a:gd name="connsiteX5" fmla="*/ 180975 w 1038225"/>
              <a:gd name="connsiteY5" fmla="*/ 209627 h 419177"/>
              <a:gd name="connsiteX6" fmla="*/ 209550 w 1038225"/>
              <a:gd name="connsiteY6" fmla="*/ 200102 h 419177"/>
              <a:gd name="connsiteX7" fmla="*/ 247650 w 1038225"/>
              <a:gd name="connsiteY7" fmla="*/ 181052 h 419177"/>
              <a:gd name="connsiteX8" fmla="*/ 304800 w 1038225"/>
              <a:gd name="connsiteY8" fmla="*/ 162002 h 419177"/>
              <a:gd name="connsiteX9" fmla="*/ 323850 w 1038225"/>
              <a:gd name="connsiteY9" fmla="*/ 219152 h 419177"/>
              <a:gd name="connsiteX10" fmla="*/ 333375 w 1038225"/>
              <a:gd name="connsiteY10" fmla="*/ 257252 h 419177"/>
              <a:gd name="connsiteX11" fmla="*/ 371475 w 1038225"/>
              <a:gd name="connsiteY11" fmla="*/ 285827 h 419177"/>
              <a:gd name="connsiteX12" fmla="*/ 419100 w 1038225"/>
              <a:gd name="connsiteY12" fmla="*/ 381077 h 419177"/>
              <a:gd name="connsiteX13" fmla="*/ 438150 w 1038225"/>
              <a:gd name="connsiteY13" fmla="*/ 409652 h 419177"/>
              <a:gd name="connsiteX14" fmla="*/ 466725 w 1038225"/>
              <a:gd name="connsiteY14" fmla="*/ 419177 h 419177"/>
              <a:gd name="connsiteX15" fmla="*/ 495300 w 1038225"/>
              <a:gd name="connsiteY15" fmla="*/ 381077 h 419177"/>
              <a:gd name="connsiteX16" fmla="*/ 523875 w 1038225"/>
              <a:gd name="connsiteY16" fmla="*/ 314402 h 419177"/>
              <a:gd name="connsiteX17" fmla="*/ 533400 w 1038225"/>
              <a:gd name="connsiteY17" fmla="*/ 247727 h 419177"/>
              <a:gd name="connsiteX18" fmla="*/ 590550 w 1038225"/>
              <a:gd name="connsiteY18" fmla="*/ 228677 h 419177"/>
              <a:gd name="connsiteX19" fmla="*/ 647700 w 1038225"/>
              <a:gd name="connsiteY19" fmla="*/ 247727 h 419177"/>
              <a:gd name="connsiteX20" fmla="*/ 704850 w 1038225"/>
              <a:gd name="connsiteY20" fmla="*/ 285827 h 419177"/>
              <a:gd name="connsiteX21" fmla="*/ 733425 w 1038225"/>
              <a:gd name="connsiteY21" fmla="*/ 304877 h 419177"/>
              <a:gd name="connsiteX22" fmla="*/ 771525 w 1038225"/>
              <a:gd name="connsiteY22" fmla="*/ 323927 h 419177"/>
              <a:gd name="connsiteX23" fmla="*/ 828675 w 1038225"/>
              <a:gd name="connsiteY23" fmla="*/ 342977 h 419177"/>
              <a:gd name="connsiteX24" fmla="*/ 857250 w 1038225"/>
              <a:gd name="connsiteY24" fmla="*/ 323927 h 419177"/>
              <a:gd name="connsiteX25" fmla="*/ 904875 w 1038225"/>
              <a:gd name="connsiteY25" fmla="*/ 219152 h 419177"/>
              <a:gd name="connsiteX26" fmla="*/ 981075 w 1038225"/>
              <a:gd name="connsiteY26" fmla="*/ 114377 h 419177"/>
              <a:gd name="connsiteX27" fmla="*/ 1000125 w 1038225"/>
              <a:gd name="connsiteY27" fmla="*/ 57227 h 419177"/>
              <a:gd name="connsiteX28" fmla="*/ 1019175 w 1038225"/>
              <a:gd name="connsiteY28" fmla="*/ 28652 h 419177"/>
              <a:gd name="connsiteX29" fmla="*/ 1038225 w 1038225"/>
              <a:gd name="connsiteY29" fmla="*/ 77 h 41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5" h="419177">
                <a:moveTo>
                  <a:pt x="0" y="85802"/>
                </a:moveTo>
                <a:cubicBezTo>
                  <a:pt x="13463" y="153118"/>
                  <a:pt x="4405" y="118068"/>
                  <a:pt x="28575" y="190577"/>
                </a:cubicBezTo>
                <a:cubicBezTo>
                  <a:pt x="31750" y="200102"/>
                  <a:pt x="29746" y="213583"/>
                  <a:pt x="38100" y="219152"/>
                </a:cubicBezTo>
                <a:lnTo>
                  <a:pt x="66675" y="238202"/>
                </a:lnTo>
                <a:cubicBezTo>
                  <a:pt x="95250" y="235027"/>
                  <a:pt x="124508" y="235650"/>
                  <a:pt x="152400" y="228677"/>
                </a:cubicBezTo>
                <a:cubicBezTo>
                  <a:pt x="163506" y="225901"/>
                  <a:pt x="170736" y="214747"/>
                  <a:pt x="180975" y="209627"/>
                </a:cubicBezTo>
                <a:cubicBezTo>
                  <a:pt x="189955" y="205137"/>
                  <a:pt x="200322" y="204057"/>
                  <a:pt x="209550" y="200102"/>
                </a:cubicBezTo>
                <a:cubicBezTo>
                  <a:pt x="222601" y="194509"/>
                  <a:pt x="234467" y="186325"/>
                  <a:pt x="247650" y="181052"/>
                </a:cubicBezTo>
                <a:cubicBezTo>
                  <a:pt x="266294" y="173594"/>
                  <a:pt x="304800" y="162002"/>
                  <a:pt x="304800" y="162002"/>
                </a:cubicBezTo>
                <a:cubicBezTo>
                  <a:pt x="311150" y="181052"/>
                  <a:pt x="318980" y="199671"/>
                  <a:pt x="323850" y="219152"/>
                </a:cubicBezTo>
                <a:cubicBezTo>
                  <a:pt x="327025" y="231852"/>
                  <a:pt x="325766" y="246600"/>
                  <a:pt x="333375" y="257252"/>
                </a:cubicBezTo>
                <a:cubicBezTo>
                  <a:pt x="342602" y="270170"/>
                  <a:pt x="358775" y="276302"/>
                  <a:pt x="371475" y="285827"/>
                </a:cubicBezTo>
                <a:cubicBezTo>
                  <a:pt x="386553" y="346139"/>
                  <a:pt x="373738" y="313035"/>
                  <a:pt x="419100" y="381077"/>
                </a:cubicBezTo>
                <a:cubicBezTo>
                  <a:pt x="425450" y="390602"/>
                  <a:pt x="427290" y="406032"/>
                  <a:pt x="438150" y="409652"/>
                </a:cubicBezTo>
                <a:lnTo>
                  <a:pt x="466725" y="419177"/>
                </a:lnTo>
                <a:cubicBezTo>
                  <a:pt x="476250" y="406477"/>
                  <a:pt x="488200" y="395276"/>
                  <a:pt x="495300" y="381077"/>
                </a:cubicBezTo>
                <a:cubicBezTo>
                  <a:pt x="556807" y="258062"/>
                  <a:pt x="454534" y="418413"/>
                  <a:pt x="523875" y="314402"/>
                </a:cubicBezTo>
                <a:cubicBezTo>
                  <a:pt x="527050" y="292177"/>
                  <a:pt x="519617" y="265448"/>
                  <a:pt x="533400" y="247727"/>
                </a:cubicBezTo>
                <a:cubicBezTo>
                  <a:pt x="545728" y="231876"/>
                  <a:pt x="590550" y="228677"/>
                  <a:pt x="590550" y="228677"/>
                </a:cubicBezTo>
                <a:cubicBezTo>
                  <a:pt x="609600" y="235027"/>
                  <a:pt x="630992" y="236588"/>
                  <a:pt x="647700" y="247727"/>
                </a:cubicBezTo>
                <a:lnTo>
                  <a:pt x="704850" y="285827"/>
                </a:lnTo>
                <a:cubicBezTo>
                  <a:pt x="714375" y="292177"/>
                  <a:pt x="723186" y="299757"/>
                  <a:pt x="733425" y="304877"/>
                </a:cubicBezTo>
                <a:cubicBezTo>
                  <a:pt x="746125" y="311227"/>
                  <a:pt x="758342" y="318654"/>
                  <a:pt x="771525" y="323927"/>
                </a:cubicBezTo>
                <a:cubicBezTo>
                  <a:pt x="790169" y="331385"/>
                  <a:pt x="828675" y="342977"/>
                  <a:pt x="828675" y="342977"/>
                </a:cubicBezTo>
                <a:cubicBezTo>
                  <a:pt x="838200" y="336627"/>
                  <a:pt x="850381" y="333085"/>
                  <a:pt x="857250" y="323927"/>
                </a:cubicBezTo>
                <a:cubicBezTo>
                  <a:pt x="882438" y="290343"/>
                  <a:pt x="886772" y="255357"/>
                  <a:pt x="904875" y="219152"/>
                </a:cubicBezTo>
                <a:cubicBezTo>
                  <a:pt x="928986" y="170930"/>
                  <a:pt x="944666" y="158067"/>
                  <a:pt x="981075" y="114377"/>
                </a:cubicBezTo>
                <a:cubicBezTo>
                  <a:pt x="987425" y="95327"/>
                  <a:pt x="988986" y="73935"/>
                  <a:pt x="1000125" y="57227"/>
                </a:cubicBezTo>
                <a:cubicBezTo>
                  <a:pt x="1006475" y="47702"/>
                  <a:pt x="1014055" y="38891"/>
                  <a:pt x="1019175" y="28652"/>
                </a:cubicBezTo>
                <a:cubicBezTo>
                  <a:pt x="1034969" y="-2935"/>
                  <a:pt x="1016995" y="77"/>
                  <a:pt x="1038225" y="77"/>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9" name="Volný tvar 8"/>
          <p:cNvSpPr/>
          <p:nvPr/>
        </p:nvSpPr>
        <p:spPr>
          <a:xfrm>
            <a:off x="1859934" y="2421913"/>
            <a:ext cx="1358751" cy="621057"/>
          </a:xfrm>
          <a:custGeom>
            <a:avLst/>
            <a:gdLst>
              <a:gd name="connsiteX0" fmla="*/ 1162050 w 1162050"/>
              <a:gd name="connsiteY0" fmla="*/ 47625 h 422558"/>
              <a:gd name="connsiteX1" fmla="*/ 1076325 w 1162050"/>
              <a:gd name="connsiteY1" fmla="*/ 66675 h 422558"/>
              <a:gd name="connsiteX2" fmla="*/ 1047750 w 1162050"/>
              <a:gd name="connsiteY2" fmla="*/ 104775 h 422558"/>
              <a:gd name="connsiteX3" fmla="*/ 1028700 w 1162050"/>
              <a:gd name="connsiteY3" fmla="*/ 133350 h 422558"/>
              <a:gd name="connsiteX4" fmla="*/ 1000125 w 1162050"/>
              <a:gd name="connsiteY4" fmla="*/ 171450 h 422558"/>
              <a:gd name="connsiteX5" fmla="*/ 981075 w 1162050"/>
              <a:gd name="connsiteY5" fmla="*/ 209550 h 422558"/>
              <a:gd name="connsiteX6" fmla="*/ 847725 w 1162050"/>
              <a:gd name="connsiteY6" fmla="*/ 171450 h 422558"/>
              <a:gd name="connsiteX7" fmla="*/ 819150 w 1162050"/>
              <a:gd name="connsiteY7" fmla="*/ 152400 h 422558"/>
              <a:gd name="connsiteX8" fmla="*/ 762000 w 1162050"/>
              <a:gd name="connsiteY8" fmla="*/ 133350 h 422558"/>
              <a:gd name="connsiteX9" fmla="*/ 733425 w 1162050"/>
              <a:gd name="connsiteY9" fmla="*/ 123825 h 422558"/>
              <a:gd name="connsiteX10" fmla="*/ 704850 w 1162050"/>
              <a:gd name="connsiteY10" fmla="*/ 104775 h 422558"/>
              <a:gd name="connsiteX11" fmla="*/ 676275 w 1162050"/>
              <a:gd name="connsiteY11" fmla="*/ 76200 h 422558"/>
              <a:gd name="connsiteX12" fmla="*/ 647700 w 1162050"/>
              <a:gd name="connsiteY12" fmla="*/ 66675 h 422558"/>
              <a:gd name="connsiteX13" fmla="*/ 628650 w 1162050"/>
              <a:gd name="connsiteY13" fmla="*/ 104775 h 422558"/>
              <a:gd name="connsiteX14" fmla="*/ 600075 w 1162050"/>
              <a:gd name="connsiteY14" fmla="*/ 133350 h 422558"/>
              <a:gd name="connsiteX15" fmla="*/ 552450 w 1162050"/>
              <a:gd name="connsiteY15" fmla="*/ 285750 h 422558"/>
              <a:gd name="connsiteX16" fmla="*/ 542925 w 1162050"/>
              <a:gd name="connsiteY16" fmla="*/ 342900 h 422558"/>
              <a:gd name="connsiteX17" fmla="*/ 533400 w 1162050"/>
              <a:gd name="connsiteY17" fmla="*/ 419100 h 422558"/>
              <a:gd name="connsiteX18" fmla="*/ 485775 w 1162050"/>
              <a:gd name="connsiteY18" fmla="*/ 400050 h 422558"/>
              <a:gd name="connsiteX19" fmla="*/ 447675 w 1162050"/>
              <a:gd name="connsiteY19" fmla="*/ 371475 h 422558"/>
              <a:gd name="connsiteX20" fmla="*/ 419100 w 1162050"/>
              <a:gd name="connsiteY20" fmla="*/ 352425 h 422558"/>
              <a:gd name="connsiteX21" fmla="*/ 352425 w 1162050"/>
              <a:gd name="connsiteY21" fmla="*/ 285750 h 422558"/>
              <a:gd name="connsiteX22" fmla="*/ 314325 w 1162050"/>
              <a:gd name="connsiteY22" fmla="*/ 266700 h 422558"/>
              <a:gd name="connsiteX23" fmla="*/ 295275 w 1162050"/>
              <a:gd name="connsiteY23" fmla="*/ 238125 h 422558"/>
              <a:gd name="connsiteX24" fmla="*/ 238125 w 1162050"/>
              <a:gd name="connsiteY24" fmla="*/ 200025 h 422558"/>
              <a:gd name="connsiteX25" fmla="*/ 219075 w 1162050"/>
              <a:gd name="connsiteY25" fmla="*/ 161925 h 422558"/>
              <a:gd name="connsiteX26" fmla="*/ 247650 w 1162050"/>
              <a:gd name="connsiteY26" fmla="*/ 142875 h 422558"/>
              <a:gd name="connsiteX27" fmla="*/ 276225 w 1162050"/>
              <a:gd name="connsiteY27" fmla="*/ 133350 h 422558"/>
              <a:gd name="connsiteX28" fmla="*/ 333375 w 1162050"/>
              <a:gd name="connsiteY28" fmla="*/ 104775 h 422558"/>
              <a:gd name="connsiteX29" fmla="*/ 266700 w 1162050"/>
              <a:gd name="connsiteY29" fmla="*/ 76200 h 422558"/>
              <a:gd name="connsiteX30" fmla="*/ 161925 w 1162050"/>
              <a:gd name="connsiteY30" fmla="*/ 57150 h 422558"/>
              <a:gd name="connsiteX31" fmla="*/ 0 w 1162050"/>
              <a:gd name="connsiteY31" fmla="*/ 38100 h 422558"/>
              <a:gd name="connsiteX32" fmla="*/ 28575 w 1162050"/>
              <a:gd name="connsiteY32" fmla="*/ 0 h 42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050" h="422558">
                <a:moveTo>
                  <a:pt x="1162050" y="47625"/>
                </a:moveTo>
                <a:cubicBezTo>
                  <a:pt x="1133475" y="53975"/>
                  <a:pt x="1102507" y="53584"/>
                  <a:pt x="1076325" y="66675"/>
                </a:cubicBezTo>
                <a:cubicBezTo>
                  <a:pt x="1062126" y="73775"/>
                  <a:pt x="1056977" y="91857"/>
                  <a:pt x="1047750" y="104775"/>
                </a:cubicBezTo>
                <a:cubicBezTo>
                  <a:pt x="1041096" y="114090"/>
                  <a:pt x="1035354" y="124035"/>
                  <a:pt x="1028700" y="133350"/>
                </a:cubicBezTo>
                <a:cubicBezTo>
                  <a:pt x="1019473" y="146268"/>
                  <a:pt x="1008539" y="157988"/>
                  <a:pt x="1000125" y="171450"/>
                </a:cubicBezTo>
                <a:cubicBezTo>
                  <a:pt x="992600" y="183491"/>
                  <a:pt x="987425" y="196850"/>
                  <a:pt x="981075" y="209550"/>
                </a:cubicBezTo>
                <a:cubicBezTo>
                  <a:pt x="970914" y="207010"/>
                  <a:pt x="864123" y="182382"/>
                  <a:pt x="847725" y="171450"/>
                </a:cubicBezTo>
                <a:cubicBezTo>
                  <a:pt x="838200" y="165100"/>
                  <a:pt x="829611" y="157049"/>
                  <a:pt x="819150" y="152400"/>
                </a:cubicBezTo>
                <a:cubicBezTo>
                  <a:pt x="800800" y="144245"/>
                  <a:pt x="781050" y="139700"/>
                  <a:pt x="762000" y="133350"/>
                </a:cubicBezTo>
                <a:cubicBezTo>
                  <a:pt x="752475" y="130175"/>
                  <a:pt x="741779" y="129394"/>
                  <a:pt x="733425" y="123825"/>
                </a:cubicBezTo>
                <a:cubicBezTo>
                  <a:pt x="723900" y="117475"/>
                  <a:pt x="713644" y="112104"/>
                  <a:pt x="704850" y="104775"/>
                </a:cubicBezTo>
                <a:cubicBezTo>
                  <a:pt x="694502" y="96151"/>
                  <a:pt x="687483" y="83672"/>
                  <a:pt x="676275" y="76200"/>
                </a:cubicBezTo>
                <a:cubicBezTo>
                  <a:pt x="667921" y="70631"/>
                  <a:pt x="657225" y="69850"/>
                  <a:pt x="647700" y="66675"/>
                </a:cubicBezTo>
                <a:cubicBezTo>
                  <a:pt x="641350" y="79375"/>
                  <a:pt x="636903" y="93221"/>
                  <a:pt x="628650" y="104775"/>
                </a:cubicBezTo>
                <a:cubicBezTo>
                  <a:pt x="620820" y="115736"/>
                  <a:pt x="604335" y="120571"/>
                  <a:pt x="600075" y="133350"/>
                </a:cubicBezTo>
                <a:cubicBezTo>
                  <a:pt x="539427" y="315293"/>
                  <a:pt x="620224" y="195384"/>
                  <a:pt x="552450" y="285750"/>
                </a:cubicBezTo>
                <a:cubicBezTo>
                  <a:pt x="549275" y="304800"/>
                  <a:pt x="545656" y="323781"/>
                  <a:pt x="542925" y="342900"/>
                </a:cubicBezTo>
                <a:cubicBezTo>
                  <a:pt x="539305" y="368240"/>
                  <a:pt x="551500" y="401000"/>
                  <a:pt x="533400" y="419100"/>
                </a:cubicBezTo>
                <a:cubicBezTo>
                  <a:pt x="521310" y="431190"/>
                  <a:pt x="500721" y="408353"/>
                  <a:pt x="485775" y="400050"/>
                </a:cubicBezTo>
                <a:cubicBezTo>
                  <a:pt x="471898" y="392340"/>
                  <a:pt x="460593" y="380702"/>
                  <a:pt x="447675" y="371475"/>
                </a:cubicBezTo>
                <a:cubicBezTo>
                  <a:pt x="438360" y="364821"/>
                  <a:pt x="427609" y="360083"/>
                  <a:pt x="419100" y="352425"/>
                </a:cubicBezTo>
                <a:cubicBezTo>
                  <a:pt x="395738" y="331399"/>
                  <a:pt x="380538" y="299806"/>
                  <a:pt x="352425" y="285750"/>
                </a:cubicBezTo>
                <a:lnTo>
                  <a:pt x="314325" y="266700"/>
                </a:lnTo>
                <a:cubicBezTo>
                  <a:pt x="307975" y="257175"/>
                  <a:pt x="303890" y="245663"/>
                  <a:pt x="295275" y="238125"/>
                </a:cubicBezTo>
                <a:cubicBezTo>
                  <a:pt x="278045" y="223048"/>
                  <a:pt x="238125" y="200025"/>
                  <a:pt x="238125" y="200025"/>
                </a:cubicBezTo>
                <a:cubicBezTo>
                  <a:pt x="231775" y="187325"/>
                  <a:pt x="216741" y="175931"/>
                  <a:pt x="219075" y="161925"/>
                </a:cubicBezTo>
                <a:cubicBezTo>
                  <a:pt x="220957" y="150633"/>
                  <a:pt x="237411" y="147995"/>
                  <a:pt x="247650" y="142875"/>
                </a:cubicBezTo>
                <a:cubicBezTo>
                  <a:pt x="256630" y="138385"/>
                  <a:pt x="267245" y="137840"/>
                  <a:pt x="276225" y="133350"/>
                </a:cubicBezTo>
                <a:cubicBezTo>
                  <a:pt x="350083" y="96421"/>
                  <a:pt x="261551" y="128716"/>
                  <a:pt x="333375" y="104775"/>
                </a:cubicBezTo>
                <a:cubicBezTo>
                  <a:pt x="311150" y="95250"/>
                  <a:pt x="289424" y="84463"/>
                  <a:pt x="266700" y="76200"/>
                </a:cubicBezTo>
                <a:cubicBezTo>
                  <a:pt x="235753" y="64947"/>
                  <a:pt x="191939" y="62152"/>
                  <a:pt x="161925" y="57150"/>
                </a:cubicBezTo>
                <a:cubicBezTo>
                  <a:pt x="42765" y="37290"/>
                  <a:pt x="210834" y="55670"/>
                  <a:pt x="0" y="38100"/>
                </a:cubicBezTo>
                <a:cubicBezTo>
                  <a:pt x="21541" y="5789"/>
                  <a:pt x="10955" y="17620"/>
                  <a:pt x="285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0" name="Volný tvar 9"/>
          <p:cNvSpPr/>
          <p:nvPr/>
        </p:nvSpPr>
        <p:spPr>
          <a:xfrm>
            <a:off x="3240962" y="2323905"/>
            <a:ext cx="3240956" cy="2645886"/>
          </a:xfrm>
          <a:custGeom>
            <a:avLst/>
            <a:gdLst>
              <a:gd name="connsiteX0" fmla="*/ 38100 w 2771775"/>
              <a:gd name="connsiteY0" fmla="*/ 123825 h 1800225"/>
              <a:gd name="connsiteX1" fmla="*/ 28575 w 2771775"/>
              <a:gd name="connsiteY1" fmla="*/ 219075 h 1800225"/>
              <a:gd name="connsiteX2" fmla="*/ 9525 w 2771775"/>
              <a:gd name="connsiteY2" fmla="*/ 276225 h 1800225"/>
              <a:gd name="connsiteX3" fmla="*/ 0 w 2771775"/>
              <a:gd name="connsiteY3" fmla="*/ 400050 h 1800225"/>
              <a:gd name="connsiteX4" fmla="*/ 9525 w 2771775"/>
              <a:gd name="connsiteY4" fmla="*/ 1104900 h 1800225"/>
              <a:gd name="connsiteX5" fmla="*/ 19050 w 2771775"/>
              <a:gd name="connsiteY5" fmla="*/ 1190625 h 1800225"/>
              <a:gd name="connsiteX6" fmla="*/ 38100 w 2771775"/>
              <a:gd name="connsiteY6" fmla="*/ 1314450 h 1800225"/>
              <a:gd name="connsiteX7" fmla="*/ 47625 w 2771775"/>
              <a:gd name="connsiteY7" fmla="*/ 1352550 h 1800225"/>
              <a:gd name="connsiteX8" fmla="*/ 123825 w 2771775"/>
              <a:gd name="connsiteY8" fmla="*/ 1304925 h 1800225"/>
              <a:gd name="connsiteX9" fmla="*/ 180975 w 2771775"/>
              <a:gd name="connsiteY9" fmla="*/ 1266825 h 1800225"/>
              <a:gd name="connsiteX10" fmla="*/ 228600 w 2771775"/>
              <a:gd name="connsiteY10" fmla="*/ 1209675 h 1800225"/>
              <a:gd name="connsiteX11" fmla="*/ 257175 w 2771775"/>
              <a:gd name="connsiteY11" fmla="*/ 1171575 h 1800225"/>
              <a:gd name="connsiteX12" fmla="*/ 352425 w 2771775"/>
              <a:gd name="connsiteY12" fmla="*/ 1114425 h 1800225"/>
              <a:gd name="connsiteX13" fmla="*/ 390525 w 2771775"/>
              <a:gd name="connsiteY13" fmla="*/ 1076325 h 1800225"/>
              <a:gd name="connsiteX14" fmla="*/ 428625 w 2771775"/>
              <a:gd name="connsiteY14" fmla="*/ 1057275 h 1800225"/>
              <a:gd name="connsiteX15" fmla="*/ 495300 w 2771775"/>
              <a:gd name="connsiteY15" fmla="*/ 1009650 h 1800225"/>
              <a:gd name="connsiteX16" fmla="*/ 542925 w 2771775"/>
              <a:gd name="connsiteY16" fmla="*/ 1000125 h 1800225"/>
              <a:gd name="connsiteX17" fmla="*/ 609600 w 2771775"/>
              <a:gd name="connsiteY17" fmla="*/ 981075 h 1800225"/>
              <a:gd name="connsiteX18" fmla="*/ 638175 w 2771775"/>
              <a:gd name="connsiteY18" fmla="*/ 971550 h 1800225"/>
              <a:gd name="connsiteX19" fmla="*/ 695325 w 2771775"/>
              <a:gd name="connsiteY19" fmla="*/ 962025 h 1800225"/>
              <a:gd name="connsiteX20" fmla="*/ 723900 w 2771775"/>
              <a:gd name="connsiteY20" fmla="*/ 942975 h 1800225"/>
              <a:gd name="connsiteX21" fmla="*/ 742950 w 2771775"/>
              <a:gd name="connsiteY21" fmla="*/ 990600 h 1800225"/>
              <a:gd name="connsiteX22" fmla="*/ 752475 w 2771775"/>
              <a:gd name="connsiteY22" fmla="*/ 1047750 h 1800225"/>
              <a:gd name="connsiteX23" fmla="*/ 762000 w 2771775"/>
              <a:gd name="connsiteY23" fmla="*/ 1095375 h 1800225"/>
              <a:gd name="connsiteX24" fmla="*/ 771525 w 2771775"/>
              <a:gd name="connsiteY24" fmla="*/ 1219200 h 1800225"/>
              <a:gd name="connsiteX25" fmla="*/ 781050 w 2771775"/>
              <a:gd name="connsiteY25" fmla="*/ 1276350 h 1800225"/>
              <a:gd name="connsiteX26" fmla="*/ 790575 w 2771775"/>
              <a:gd name="connsiteY26" fmla="*/ 1390650 h 1800225"/>
              <a:gd name="connsiteX27" fmla="*/ 876300 w 2771775"/>
              <a:gd name="connsiteY27" fmla="*/ 1504950 h 1800225"/>
              <a:gd name="connsiteX28" fmla="*/ 952500 w 2771775"/>
              <a:gd name="connsiteY28" fmla="*/ 1638300 h 1800225"/>
              <a:gd name="connsiteX29" fmla="*/ 1028700 w 2771775"/>
              <a:gd name="connsiteY29" fmla="*/ 1733550 h 1800225"/>
              <a:gd name="connsiteX30" fmla="*/ 1076325 w 2771775"/>
              <a:gd name="connsiteY30" fmla="*/ 1790700 h 1800225"/>
              <a:gd name="connsiteX31" fmla="*/ 1104900 w 2771775"/>
              <a:gd name="connsiteY31" fmla="*/ 1800225 h 1800225"/>
              <a:gd name="connsiteX32" fmla="*/ 1171575 w 2771775"/>
              <a:gd name="connsiteY32" fmla="*/ 1781175 h 1800225"/>
              <a:gd name="connsiteX33" fmla="*/ 1238250 w 2771775"/>
              <a:gd name="connsiteY33" fmla="*/ 1704975 h 1800225"/>
              <a:gd name="connsiteX34" fmla="*/ 1304925 w 2771775"/>
              <a:gd name="connsiteY34" fmla="*/ 1657350 h 1800225"/>
              <a:gd name="connsiteX35" fmla="*/ 1362075 w 2771775"/>
              <a:gd name="connsiteY35" fmla="*/ 1609725 h 1800225"/>
              <a:gd name="connsiteX36" fmla="*/ 1581150 w 2771775"/>
              <a:gd name="connsiteY36" fmla="*/ 1438275 h 1800225"/>
              <a:gd name="connsiteX37" fmla="*/ 1695450 w 2771775"/>
              <a:gd name="connsiteY37" fmla="*/ 1362075 h 1800225"/>
              <a:gd name="connsiteX38" fmla="*/ 2019300 w 2771775"/>
              <a:gd name="connsiteY38" fmla="*/ 1200150 h 1800225"/>
              <a:gd name="connsiteX39" fmla="*/ 2238375 w 2771775"/>
              <a:gd name="connsiteY39" fmla="*/ 1123950 h 1800225"/>
              <a:gd name="connsiteX40" fmla="*/ 2409825 w 2771775"/>
              <a:gd name="connsiteY40" fmla="*/ 1028700 h 1800225"/>
              <a:gd name="connsiteX41" fmla="*/ 2647950 w 2771775"/>
              <a:gd name="connsiteY41" fmla="*/ 847725 h 1800225"/>
              <a:gd name="connsiteX42" fmla="*/ 2695575 w 2771775"/>
              <a:gd name="connsiteY42" fmla="*/ 762000 h 1800225"/>
              <a:gd name="connsiteX43" fmla="*/ 2733675 w 2771775"/>
              <a:gd name="connsiteY43" fmla="*/ 714375 h 1800225"/>
              <a:gd name="connsiteX44" fmla="*/ 2762250 w 2771775"/>
              <a:gd name="connsiteY44" fmla="*/ 647700 h 1800225"/>
              <a:gd name="connsiteX45" fmla="*/ 2667000 w 2771775"/>
              <a:gd name="connsiteY45" fmla="*/ 638175 h 1800225"/>
              <a:gd name="connsiteX46" fmla="*/ 2495550 w 2771775"/>
              <a:gd name="connsiteY46" fmla="*/ 619125 h 1800225"/>
              <a:gd name="connsiteX47" fmla="*/ 2438400 w 2771775"/>
              <a:gd name="connsiteY47" fmla="*/ 581025 h 1800225"/>
              <a:gd name="connsiteX48" fmla="*/ 2409825 w 2771775"/>
              <a:gd name="connsiteY48" fmla="*/ 561975 h 1800225"/>
              <a:gd name="connsiteX49" fmla="*/ 2362200 w 2771775"/>
              <a:gd name="connsiteY49" fmla="*/ 552450 h 1800225"/>
              <a:gd name="connsiteX50" fmla="*/ 2266950 w 2771775"/>
              <a:gd name="connsiteY50" fmla="*/ 514350 h 1800225"/>
              <a:gd name="connsiteX51" fmla="*/ 2219325 w 2771775"/>
              <a:gd name="connsiteY51" fmla="*/ 504825 h 1800225"/>
              <a:gd name="connsiteX52" fmla="*/ 2162175 w 2771775"/>
              <a:gd name="connsiteY52" fmla="*/ 485775 h 1800225"/>
              <a:gd name="connsiteX53" fmla="*/ 2076450 w 2771775"/>
              <a:gd name="connsiteY53" fmla="*/ 466725 h 1800225"/>
              <a:gd name="connsiteX54" fmla="*/ 2038350 w 2771775"/>
              <a:gd name="connsiteY54" fmla="*/ 457200 h 1800225"/>
              <a:gd name="connsiteX55" fmla="*/ 1933575 w 2771775"/>
              <a:gd name="connsiteY55" fmla="*/ 447675 h 1800225"/>
              <a:gd name="connsiteX56" fmla="*/ 1962150 w 2771775"/>
              <a:gd name="connsiteY56" fmla="*/ 428625 h 1800225"/>
              <a:gd name="connsiteX57" fmla="*/ 2019300 w 2771775"/>
              <a:gd name="connsiteY57" fmla="*/ 409575 h 1800225"/>
              <a:gd name="connsiteX58" fmla="*/ 2066925 w 2771775"/>
              <a:gd name="connsiteY58" fmla="*/ 381000 h 1800225"/>
              <a:gd name="connsiteX59" fmla="*/ 2114550 w 2771775"/>
              <a:gd name="connsiteY59" fmla="*/ 371475 h 1800225"/>
              <a:gd name="connsiteX60" fmla="*/ 2190750 w 2771775"/>
              <a:gd name="connsiteY60" fmla="*/ 352425 h 1800225"/>
              <a:gd name="connsiteX61" fmla="*/ 2219325 w 2771775"/>
              <a:gd name="connsiteY61" fmla="*/ 323850 h 1800225"/>
              <a:gd name="connsiteX62" fmla="*/ 2257425 w 2771775"/>
              <a:gd name="connsiteY62" fmla="*/ 314325 h 1800225"/>
              <a:gd name="connsiteX63" fmla="*/ 2371725 w 2771775"/>
              <a:gd name="connsiteY63" fmla="*/ 285750 h 1800225"/>
              <a:gd name="connsiteX64" fmla="*/ 2438400 w 2771775"/>
              <a:gd name="connsiteY64" fmla="*/ 238125 h 1800225"/>
              <a:gd name="connsiteX65" fmla="*/ 2505075 w 2771775"/>
              <a:gd name="connsiteY65" fmla="*/ 200025 h 1800225"/>
              <a:gd name="connsiteX66" fmla="*/ 2590800 w 2771775"/>
              <a:gd name="connsiteY66" fmla="*/ 133350 h 1800225"/>
              <a:gd name="connsiteX67" fmla="*/ 2647950 w 2771775"/>
              <a:gd name="connsiteY67" fmla="*/ 104775 h 1800225"/>
              <a:gd name="connsiteX68" fmla="*/ 2667000 w 2771775"/>
              <a:gd name="connsiteY68" fmla="*/ 76200 h 1800225"/>
              <a:gd name="connsiteX69" fmla="*/ 2695575 w 2771775"/>
              <a:gd name="connsiteY69" fmla="*/ 66675 h 1800225"/>
              <a:gd name="connsiteX70" fmla="*/ 2733675 w 2771775"/>
              <a:gd name="connsiteY70" fmla="*/ 38100 h 1800225"/>
              <a:gd name="connsiteX71" fmla="*/ 2771775 w 2771775"/>
              <a:gd name="connsiteY71"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1775" h="1800225">
                <a:moveTo>
                  <a:pt x="38100" y="123825"/>
                </a:moveTo>
                <a:cubicBezTo>
                  <a:pt x="34925" y="155575"/>
                  <a:pt x="34455" y="187713"/>
                  <a:pt x="28575" y="219075"/>
                </a:cubicBezTo>
                <a:cubicBezTo>
                  <a:pt x="24874" y="238812"/>
                  <a:pt x="12657" y="256390"/>
                  <a:pt x="9525" y="276225"/>
                </a:cubicBezTo>
                <a:cubicBezTo>
                  <a:pt x="3069" y="317115"/>
                  <a:pt x="3175" y="358775"/>
                  <a:pt x="0" y="400050"/>
                </a:cubicBezTo>
                <a:cubicBezTo>
                  <a:pt x="3175" y="635000"/>
                  <a:pt x="3865" y="869997"/>
                  <a:pt x="9525" y="1104900"/>
                </a:cubicBezTo>
                <a:cubicBezTo>
                  <a:pt x="10218" y="1133643"/>
                  <a:pt x="15484" y="1162096"/>
                  <a:pt x="19050" y="1190625"/>
                </a:cubicBezTo>
                <a:cubicBezTo>
                  <a:pt x="22100" y="1215023"/>
                  <a:pt x="32804" y="1287969"/>
                  <a:pt x="38100" y="1314450"/>
                </a:cubicBezTo>
                <a:cubicBezTo>
                  <a:pt x="40667" y="1327287"/>
                  <a:pt x="44450" y="1339850"/>
                  <a:pt x="47625" y="1352550"/>
                </a:cubicBezTo>
                <a:cubicBezTo>
                  <a:pt x="176736" y="1309513"/>
                  <a:pt x="58803" y="1361819"/>
                  <a:pt x="123825" y="1304925"/>
                </a:cubicBezTo>
                <a:cubicBezTo>
                  <a:pt x="141055" y="1289848"/>
                  <a:pt x="164034" y="1282226"/>
                  <a:pt x="180975" y="1266825"/>
                </a:cubicBezTo>
                <a:cubicBezTo>
                  <a:pt x="199324" y="1250144"/>
                  <a:pt x="213109" y="1229039"/>
                  <a:pt x="228600" y="1209675"/>
                </a:cubicBezTo>
                <a:cubicBezTo>
                  <a:pt x="238517" y="1197279"/>
                  <a:pt x="244779" y="1181492"/>
                  <a:pt x="257175" y="1171575"/>
                </a:cubicBezTo>
                <a:cubicBezTo>
                  <a:pt x="268511" y="1162506"/>
                  <a:pt x="331745" y="1132151"/>
                  <a:pt x="352425" y="1114425"/>
                </a:cubicBezTo>
                <a:cubicBezTo>
                  <a:pt x="366062" y="1102736"/>
                  <a:pt x="376157" y="1087101"/>
                  <a:pt x="390525" y="1076325"/>
                </a:cubicBezTo>
                <a:cubicBezTo>
                  <a:pt x="401884" y="1067806"/>
                  <a:pt x="417071" y="1065528"/>
                  <a:pt x="428625" y="1057275"/>
                </a:cubicBezTo>
                <a:cubicBezTo>
                  <a:pt x="475388" y="1023873"/>
                  <a:pt x="436564" y="1029229"/>
                  <a:pt x="495300" y="1009650"/>
                </a:cubicBezTo>
                <a:cubicBezTo>
                  <a:pt x="510659" y="1004530"/>
                  <a:pt x="527219" y="1004052"/>
                  <a:pt x="542925" y="1000125"/>
                </a:cubicBezTo>
                <a:cubicBezTo>
                  <a:pt x="565349" y="994519"/>
                  <a:pt x="587460" y="987717"/>
                  <a:pt x="609600" y="981075"/>
                </a:cubicBezTo>
                <a:cubicBezTo>
                  <a:pt x="619217" y="978190"/>
                  <a:pt x="628374" y="973728"/>
                  <a:pt x="638175" y="971550"/>
                </a:cubicBezTo>
                <a:cubicBezTo>
                  <a:pt x="657028" y="967360"/>
                  <a:pt x="676275" y="965200"/>
                  <a:pt x="695325" y="962025"/>
                </a:cubicBezTo>
                <a:cubicBezTo>
                  <a:pt x="704850" y="955675"/>
                  <a:pt x="714084" y="937085"/>
                  <a:pt x="723900" y="942975"/>
                </a:cubicBezTo>
                <a:cubicBezTo>
                  <a:pt x="738561" y="951772"/>
                  <a:pt x="738451" y="974105"/>
                  <a:pt x="742950" y="990600"/>
                </a:cubicBezTo>
                <a:cubicBezTo>
                  <a:pt x="748032" y="1009232"/>
                  <a:pt x="749020" y="1028749"/>
                  <a:pt x="752475" y="1047750"/>
                </a:cubicBezTo>
                <a:cubicBezTo>
                  <a:pt x="755371" y="1063678"/>
                  <a:pt x="758825" y="1079500"/>
                  <a:pt x="762000" y="1095375"/>
                </a:cubicBezTo>
                <a:cubicBezTo>
                  <a:pt x="765175" y="1136650"/>
                  <a:pt x="767191" y="1178031"/>
                  <a:pt x="771525" y="1219200"/>
                </a:cubicBezTo>
                <a:cubicBezTo>
                  <a:pt x="773547" y="1238407"/>
                  <a:pt x="778917" y="1257155"/>
                  <a:pt x="781050" y="1276350"/>
                </a:cubicBezTo>
                <a:cubicBezTo>
                  <a:pt x="785272" y="1314348"/>
                  <a:pt x="782281" y="1353328"/>
                  <a:pt x="790575" y="1390650"/>
                </a:cubicBezTo>
                <a:cubicBezTo>
                  <a:pt x="806098" y="1460506"/>
                  <a:pt x="835839" y="1447148"/>
                  <a:pt x="876300" y="1504950"/>
                </a:cubicBezTo>
                <a:cubicBezTo>
                  <a:pt x="905659" y="1546891"/>
                  <a:pt x="924102" y="1595703"/>
                  <a:pt x="952500" y="1638300"/>
                </a:cubicBezTo>
                <a:cubicBezTo>
                  <a:pt x="1035166" y="1762298"/>
                  <a:pt x="947266" y="1638544"/>
                  <a:pt x="1028700" y="1733550"/>
                </a:cubicBezTo>
                <a:cubicBezTo>
                  <a:pt x="1052128" y="1760883"/>
                  <a:pt x="1043296" y="1768681"/>
                  <a:pt x="1076325" y="1790700"/>
                </a:cubicBezTo>
                <a:cubicBezTo>
                  <a:pt x="1084679" y="1796269"/>
                  <a:pt x="1095375" y="1797050"/>
                  <a:pt x="1104900" y="1800225"/>
                </a:cubicBezTo>
                <a:cubicBezTo>
                  <a:pt x="1127125" y="1793875"/>
                  <a:pt x="1150901" y="1791512"/>
                  <a:pt x="1171575" y="1781175"/>
                </a:cubicBezTo>
                <a:cubicBezTo>
                  <a:pt x="1187714" y="1773105"/>
                  <a:pt x="1232200" y="1710475"/>
                  <a:pt x="1238250" y="1704975"/>
                </a:cubicBezTo>
                <a:cubicBezTo>
                  <a:pt x="1258460" y="1686603"/>
                  <a:pt x="1283277" y="1674003"/>
                  <a:pt x="1304925" y="1657350"/>
                </a:cubicBezTo>
                <a:cubicBezTo>
                  <a:pt x="1324580" y="1642231"/>
                  <a:pt x="1343726" y="1626406"/>
                  <a:pt x="1362075" y="1609725"/>
                </a:cubicBezTo>
                <a:cubicBezTo>
                  <a:pt x="1495509" y="1488421"/>
                  <a:pt x="1278581" y="1650074"/>
                  <a:pt x="1581150" y="1438275"/>
                </a:cubicBezTo>
                <a:cubicBezTo>
                  <a:pt x="1618663" y="1412016"/>
                  <a:pt x="1655133" y="1383784"/>
                  <a:pt x="1695450" y="1362075"/>
                </a:cubicBezTo>
                <a:cubicBezTo>
                  <a:pt x="1804505" y="1303353"/>
                  <a:pt x="1902648" y="1247871"/>
                  <a:pt x="2019300" y="1200150"/>
                </a:cubicBezTo>
                <a:cubicBezTo>
                  <a:pt x="2090860" y="1170876"/>
                  <a:pt x="2167581" y="1155030"/>
                  <a:pt x="2238375" y="1123950"/>
                </a:cubicBezTo>
                <a:cubicBezTo>
                  <a:pt x="2298237" y="1097669"/>
                  <a:pt x="2354732" y="1063898"/>
                  <a:pt x="2409825" y="1028700"/>
                </a:cubicBezTo>
                <a:cubicBezTo>
                  <a:pt x="2530482" y="951614"/>
                  <a:pt x="2558694" y="924230"/>
                  <a:pt x="2647950" y="847725"/>
                </a:cubicBezTo>
                <a:cubicBezTo>
                  <a:pt x="2663825" y="819150"/>
                  <a:pt x="2677898" y="789497"/>
                  <a:pt x="2695575" y="762000"/>
                </a:cubicBezTo>
                <a:cubicBezTo>
                  <a:pt x="2706569" y="744899"/>
                  <a:pt x="2722398" y="731291"/>
                  <a:pt x="2733675" y="714375"/>
                </a:cubicBezTo>
                <a:cubicBezTo>
                  <a:pt x="2749368" y="690835"/>
                  <a:pt x="2753783" y="673100"/>
                  <a:pt x="2762250" y="647700"/>
                </a:cubicBezTo>
                <a:lnTo>
                  <a:pt x="2667000" y="638175"/>
                </a:lnTo>
                <a:cubicBezTo>
                  <a:pt x="2510135" y="625103"/>
                  <a:pt x="2579955" y="640226"/>
                  <a:pt x="2495550" y="619125"/>
                </a:cubicBezTo>
                <a:lnTo>
                  <a:pt x="2438400" y="581025"/>
                </a:lnTo>
                <a:cubicBezTo>
                  <a:pt x="2428875" y="574675"/>
                  <a:pt x="2421050" y="564220"/>
                  <a:pt x="2409825" y="561975"/>
                </a:cubicBezTo>
                <a:cubicBezTo>
                  <a:pt x="2393950" y="558800"/>
                  <a:pt x="2377559" y="557570"/>
                  <a:pt x="2362200" y="552450"/>
                </a:cubicBezTo>
                <a:cubicBezTo>
                  <a:pt x="2329759" y="541636"/>
                  <a:pt x="2300482" y="521056"/>
                  <a:pt x="2266950" y="514350"/>
                </a:cubicBezTo>
                <a:cubicBezTo>
                  <a:pt x="2251075" y="511175"/>
                  <a:pt x="2234944" y="509085"/>
                  <a:pt x="2219325" y="504825"/>
                </a:cubicBezTo>
                <a:cubicBezTo>
                  <a:pt x="2199952" y="499541"/>
                  <a:pt x="2181656" y="490645"/>
                  <a:pt x="2162175" y="485775"/>
                </a:cubicBezTo>
                <a:cubicBezTo>
                  <a:pt x="2069257" y="462546"/>
                  <a:pt x="2185281" y="490910"/>
                  <a:pt x="2076450" y="466725"/>
                </a:cubicBezTo>
                <a:cubicBezTo>
                  <a:pt x="2063671" y="463885"/>
                  <a:pt x="2051326" y="458930"/>
                  <a:pt x="2038350" y="457200"/>
                </a:cubicBezTo>
                <a:cubicBezTo>
                  <a:pt x="2003589" y="452565"/>
                  <a:pt x="1968500" y="450850"/>
                  <a:pt x="1933575" y="447675"/>
                </a:cubicBezTo>
                <a:cubicBezTo>
                  <a:pt x="1943100" y="441325"/>
                  <a:pt x="1951689" y="433274"/>
                  <a:pt x="1962150" y="428625"/>
                </a:cubicBezTo>
                <a:cubicBezTo>
                  <a:pt x="1980500" y="420470"/>
                  <a:pt x="2002081" y="419906"/>
                  <a:pt x="2019300" y="409575"/>
                </a:cubicBezTo>
                <a:cubicBezTo>
                  <a:pt x="2035175" y="400050"/>
                  <a:pt x="2049736" y="387876"/>
                  <a:pt x="2066925" y="381000"/>
                </a:cubicBezTo>
                <a:cubicBezTo>
                  <a:pt x="2081956" y="374987"/>
                  <a:pt x="2098775" y="375115"/>
                  <a:pt x="2114550" y="371475"/>
                </a:cubicBezTo>
                <a:cubicBezTo>
                  <a:pt x="2140061" y="365588"/>
                  <a:pt x="2165350" y="358775"/>
                  <a:pt x="2190750" y="352425"/>
                </a:cubicBezTo>
                <a:cubicBezTo>
                  <a:pt x="2200275" y="342900"/>
                  <a:pt x="2207629" y="330533"/>
                  <a:pt x="2219325" y="323850"/>
                </a:cubicBezTo>
                <a:cubicBezTo>
                  <a:pt x="2230691" y="317355"/>
                  <a:pt x="2245006" y="318465"/>
                  <a:pt x="2257425" y="314325"/>
                </a:cubicBezTo>
                <a:cubicBezTo>
                  <a:pt x="2349859" y="283514"/>
                  <a:pt x="2256657" y="302188"/>
                  <a:pt x="2371725" y="285750"/>
                </a:cubicBezTo>
                <a:cubicBezTo>
                  <a:pt x="2388080" y="273484"/>
                  <a:pt x="2418901" y="249267"/>
                  <a:pt x="2438400" y="238125"/>
                </a:cubicBezTo>
                <a:cubicBezTo>
                  <a:pt x="2482696" y="212813"/>
                  <a:pt x="2467945" y="227872"/>
                  <a:pt x="2505075" y="200025"/>
                </a:cubicBezTo>
                <a:cubicBezTo>
                  <a:pt x="2534035" y="178305"/>
                  <a:pt x="2556457" y="144798"/>
                  <a:pt x="2590800" y="133350"/>
                </a:cubicBezTo>
                <a:cubicBezTo>
                  <a:pt x="2630235" y="120205"/>
                  <a:pt x="2611021" y="129394"/>
                  <a:pt x="2647950" y="104775"/>
                </a:cubicBezTo>
                <a:cubicBezTo>
                  <a:pt x="2654300" y="95250"/>
                  <a:pt x="2658061" y="83351"/>
                  <a:pt x="2667000" y="76200"/>
                </a:cubicBezTo>
                <a:cubicBezTo>
                  <a:pt x="2674840" y="69928"/>
                  <a:pt x="2686858" y="71656"/>
                  <a:pt x="2695575" y="66675"/>
                </a:cubicBezTo>
                <a:cubicBezTo>
                  <a:pt x="2709358" y="58799"/>
                  <a:pt x="2722450" y="49325"/>
                  <a:pt x="2733675" y="38100"/>
                </a:cubicBezTo>
                <a:cubicBezTo>
                  <a:pt x="2779651" y="-7876"/>
                  <a:pt x="2728229" y="21773"/>
                  <a:pt x="27717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1" name="Volný tvar 10"/>
          <p:cNvSpPr/>
          <p:nvPr/>
        </p:nvSpPr>
        <p:spPr>
          <a:xfrm>
            <a:off x="985104" y="2407903"/>
            <a:ext cx="2233599" cy="3224033"/>
          </a:xfrm>
          <a:custGeom>
            <a:avLst/>
            <a:gdLst>
              <a:gd name="connsiteX0" fmla="*/ 1910249 w 1910249"/>
              <a:gd name="connsiteY0" fmla="*/ 104775 h 2193586"/>
              <a:gd name="connsiteX1" fmla="*/ 1853099 w 1910249"/>
              <a:gd name="connsiteY1" fmla="*/ 190500 h 2193586"/>
              <a:gd name="connsiteX2" fmla="*/ 1824524 w 1910249"/>
              <a:gd name="connsiteY2" fmla="*/ 238125 h 2193586"/>
              <a:gd name="connsiteX3" fmla="*/ 1757849 w 1910249"/>
              <a:gd name="connsiteY3" fmla="*/ 323850 h 2193586"/>
              <a:gd name="connsiteX4" fmla="*/ 1710224 w 1910249"/>
              <a:gd name="connsiteY4" fmla="*/ 409575 h 2193586"/>
              <a:gd name="connsiteX5" fmla="*/ 1672124 w 1910249"/>
              <a:gd name="connsiteY5" fmla="*/ 495300 h 2193586"/>
              <a:gd name="connsiteX6" fmla="*/ 1557824 w 1910249"/>
              <a:gd name="connsiteY6" fmla="*/ 657225 h 2193586"/>
              <a:gd name="connsiteX7" fmla="*/ 1529249 w 1910249"/>
              <a:gd name="connsiteY7" fmla="*/ 742950 h 2193586"/>
              <a:gd name="connsiteX8" fmla="*/ 1443524 w 1910249"/>
              <a:gd name="connsiteY8" fmla="*/ 885825 h 2193586"/>
              <a:gd name="connsiteX9" fmla="*/ 1338749 w 1910249"/>
              <a:gd name="connsiteY9" fmla="*/ 1104900 h 2193586"/>
              <a:gd name="connsiteX10" fmla="*/ 1281599 w 1910249"/>
              <a:gd name="connsiteY10" fmla="*/ 1266825 h 2193586"/>
              <a:gd name="connsiteX11" fmla="*/ 1253024 w 1910249"/>
              <a:gd name="connsiteY11" fmla="*/ 1400175 h 2193586"/>
              <a:gd name="connsiteX12" fmla="*/ 1205399 w 1910249"/>
              <a:gd name="connsiteY12" fmla="*/ 1514475 h 2193586"/>
              <a:gd name="connsiteX13" fmla="*/ 1195874 w 1910249"/>
              <a:gd name="connsiteY13" fmla="*/ 1562100 h 2193586"/>
              <a:gd name="connsiteX14" fmla="*/ 1167299 w 1910249"/>
              <a:gd name="connsiteY14" fmla="*/ 1552575 h 2193586"/>
              <a:gd name="connsiteX15" fmla="*/ 1119674 w 1910249"/>
              <a:gd name="connsiteY15" fmla="*/ 1524000 h 2193586"/>
              <a:gd name="connsiteX16" fmla="*/ 1024424 w 1910249"/>
              <a:gd name="connsiteY16" fmla="*/ 1438275 h 2193586"/>
              <a:gd name="connsiteX17" fmla="*/ 814874 w 1910249"/>
              <a:gd name="connsiteY17" fmla="*/ 1323975 h 2193586"/>
              <a:gd name="connsiteX18" fmla="*/ 738674 w 1910249"/>
              <a:gd name="connsiteY18" fmla="*/ 1276350 h 2193586"/>
              <a:gd name="connsiteX19" fmla="*/ 643424 w 1910249"/>
              <a:gd name="connsiteY19" fmla="*/ 1247775 h 2193586"/>
              <a:gd name="connsiteX20" fmla="*/ 548174 w 1910249"/>
              <a:gd name="connsiteY20" fmla="*/ 1200150 h 2193586"/>
              <a:gd name="connsiteX21" fmla="*/ 395774 w 1910249"/>
              <a:gd name="connsiteY21" fmla="*/ 1114425 h 2193586"/>
              <a:gd name="connsiteX22" fmla="*/ 348149 w 1910249"/>
              <a:gd name="connsiteY22" fmla="*/ 1085850 h 2193586"/>
              <a:gd name="connsiteX23" fmla="*/ 290999 w 1910249"/>
              <a:gd name="connsiteY23" fmla="*/ 1047750 h 2193586"/>
              <a:gd name="connsiteX24" fmla="*/ 271949 w 1910249"/>
              <a:gd name="connsiteY24" fmla="*/ 1009650 h 2193586"/>
              <a:gd name="connsiteX25" fmla="*/ 186224 w 1910249"/>
              <a:gd name="connsiteY25" fmla="*/ 962025 h 2193586"/>
              <a:gd name="connsiteX26" fmla="*/ 167174 w 1910249"/>
              <a:gd name="connsiteY26" fmla="*/ 1247775 h 2193586"/>
              <a:gd name="connsiteX27" fmla="*/ 119549 w 1910249"/>
              <a:gd name="connsiteY27" fmla="*/ 1495425 h 2193586"/>
              <a:gd name="connsiteX28" fmla="*/ 100499 w 1910249"/>
              <a:gd name="connsiteY28" fmla="*/ 1600200 h 2193586"/>
              <a:gd name="connsiteX29" fmla="*/ 62399 w 1910249"/>
              <a:gd name="connsiteY29" fmla="*/ 1714500 h 2193586"/>
              <a:gd name="connsiteX30" fmla="*/ 14774 w 1910249"/>
              <a:gd name="connsiteY30" fmla="*/ 1962150 h 2193586"/>
              <a:gd name="connsiteX31" fmla="*/ 5249 w 1910249"/>
              <a:gd name="connsiteY31" fmla="*/ 2181225 h 2193586"/>
              <a:gd name="connsiteX32" fmla="*/ 62399 w 1910249"/>
              <a:gd name="connsiteY32" fmla="*/ 2190750 h 2193586"/>
              <a:gd name="connsiteX33" fmla="*/ 281474 w 1910249"/>
              <a:gd name="connsiteY33" fmla="*/ 2162175 h 2193586"/>
              <a:gd name="connsiteX34" fmla="*/ 386249 w 1910249"/>
              <a:gd name="connsiteY34" fmla="*/ 2152650 h 2193586"/>
              <a:gd name="connsiteX35" fmla="*/ 576749 w 1910249"/>
              <a:gd name="connsiteY35" fmla="*/ 2133600 h 2193586"/>
              <a:gd name="connsiteX36" fmla="*/ 1186349 w 1910249"/>
              <a:gd name="connsiteY36" fmla="*/ 2124075 h 2193586"/>
              <a:gd name="connsiteX37" fmla="*/ 1243499 w 1910249"/>
              <a:gd name="connsiteY37" fmla="*/ 2114550 h 2193586"/>
              <a:gd name="connsiteX38" fmla="*/ 1186349 w 1910249"/>
              <a:gd name="connsiteY38" fmla="*/ 1981200 h 2193586"/>
              <a:gd name="connsiteX39" fmla="*/ 1148249 w 1910249"/>
              <a:gd name="connsiteY39" fmla="*/ 1895475 h 2193586"/>
              <a:gd name="connsiteX40" fmla="*/ 1091099 w 1910249"/>
              <a:gd name="connsiteY40" fmla="*/ 1790700 h 2193586"/>
              <a:gd name="connsiteX41" fmla="*/ 995849 w 1910249"/>
              <a:gd name="connsiteY41" fmla="*/ 1704975 h 2193586"/>
              <a:gd name="connsiteX42" fmla="*/ 881549 w 1910249"/>
              <a:gd name="connsiteY42" fmla="*/ 1581150 h 2193586"/>
              <a:gd name="connsiteX43" fmla="*/ 700574 w 1910249"/>
              <a:gd name="connsiteY43" fmla="*/ 1266825 h 2193586"/>
              <a:gd name="connsiteX44" fmla="*/ 662474 w 1910249"/>
              <a:gd name="connsiteY44" fmla="*/ 1085850 h 2193586"/>
              <a:gd name="connsiteX45" fmla="*/ 624374 w 1910249"/>
              <a:gd name="connsiteY45" fmla="*/ 990600 h 2193586"/>
              <a:gd name="connsiteX46" fmla="*/ 586274 w 1910249"/>
              <a:gd name="connsiteY46" fmla="*/ 876300 h 2193586"/>
              <a:gd name="connsiteX47" fmla="*/ 548174 w 1910249"/>
              <a:gd name="connsiteY47" fmla="*/ 800100 h 2193586"/>
              <a:gd name="connsiteX48" fmla="*/ 500549 w 1910249"/>
              <a:gd name="connsiteY48" fmla="*/ 657225 h 2193586"/>
              <a:gd name="connsiteX49" fmla="*/ 491024 w 1910249"/>
              <a:gd name="connsiteY49" fmla="*/ 542925 h 2193586"/>
              <a:gd name="connsiteX50" fmla="*/ 462449 w 1910249"/>
              <a:gd name="connsiteY50" fmla="*/ 485775 h 2193586"/>
              <a:gd name="connsiteX51" fmla="*/ 424349 w 1910249"/>
              <a:gd name="connsiteY51" fmla="*/ 381000 h 2193586"/>
              <a:gd name="connsiteX52" fmla="*/ 414824 w 1910249"/>
              <a:gd name="connsiteY52" fmla="*/ 333375 h 2193586"/>
              <a:gd name="connsiteX53" fmla="*/ 376724 w 1910249"/>
              <a:gd name="connsiteY53" fmla="*/ 257175 h 2193586"/>
              <a:gd name="connsiteX54" fmla="*/ 357674 w 1910249"/>
              <a:gd name="connsiteY54" fmla="*/ 142875 h 2193586"/>
              <a:gd name="connsiteX55" fmla="*/ 310049 w 1910249"/>
              <a:gd name="connsiteY55" fmla="*/ 38100 h 2193586"/>
              <a:gd name="connsiteX56" fmla="*/ 290999 w 1910249"/>
              <a:gd name="connsiteY56" fmla="*/ 0 h 219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10249" h="2193586">
                <a:moveTo>
                  <a:pt x="1910249" y="104775"/>
                </a:moveTo>
                <a:cubicBezTo>
                  <a:pt x="1891199" y="133350"/>
                  <a:pt x="1871670" y="161612"/>
                  <a:pt x="1853099" y="190500"/>
                </a:cubicBezTo>
                <a:cubicBezTo>
                  <a:pt x="1843088" y="206073"/>
                  <a:pt x="1835285" y="223060"/>
                  <a:pt x="1824524" y="238125"/>
                </a:cubicBezTo>
                <a:cubicBezTo>
                  <a:pt x="1803483" y="267583"/>
                  <a:pt x="1775430" y="292205"/>
                  <a:pt x="1757849" y="323850"/>
                </a:cubicBezTo>
                <a:cubicBezTo>
                  <a:pt x="1741974" y="352425"/>
                  <a:pt x="1724843" y="380337"/>
                  <a:pt x="1710224" y="409575"/>
                </a:cubicBezTo>
                <a:cubicBezTo>
                  <a:pt x="1696240" y="437544"/>
                  <a:pt x="1688697" y="468783"/>
                  <a:pt x="1672124" y="495300"/>
                </a:cubicBezTo>
                <a:cubicBezTo>
                  <a:pt x="1571636" y="656081"/>
                  <a:pt x="1654374" y="453398"/>
                  <a:pt x="1557824" y="657225"/>
                </a:cubicBezTo>
                <a:cubicBezTo>
                  <a:pt x="1544930" y="684446"/>
                  <a:pt x="1542719" y="716009"/>
                  <a:pt x="1529249" y="742950"/>
                </a:cubicBezTo>
                <a:cubicBezTo>
                  <a:pt x="1504411" y="792626"/>
                  <a:pt x="1470497" y="837274"/>
                  <a:pt x="1443524" y="885825"/>
                </a:cubicBezTo>
                <a:cubicBezTo>
                  <a:pt x="1406371" y="952701"/>
                  <a:pt x="1370540" y="1034960"/>
                  <a:pt x="1338749" y="1104900"/>
                </a:cubicBezTo>
                <a:cubicBezTo>
                  <a:pt x="1321172" y="1245516"/>
                  <a:pt x="1346760" y="1117885"/>
                  <a:pt x="1281599" y="1266825"/>
                </a:cubicBezTo>
                <a:cubicBezTo>
                  <a:pt x="1248058" y="1343490"/>
                  <a:pt x="1273902" y="1321882"/>
                  <a:pt x="1253024" y="1400175"/>
                </a:cubicBezTo>
                <a:cubicBezTo>
                  <a:pt x="1240239" y="1448119"/>
                  <a:pt x="1225706" y="1473861"/>
                  <a:pt x="1205399" y="1514475"/>
                </a:cubicBezTo>
                <a:cubicBezTo>
                  <a:pt x="1202224" y="1530350"/>
                  <a:pt x="1207322" y="1550652"/>
                  <a:pt x="1195874" y="1562100"/>
                </a:cubicBezTo>
                <a:cubicBezTo>
                  <a:pt x="1188774" y="1569200"/>
                  <a:pt x="1176279" y="1557065"/>
                  <a:pt x="1167299" y="1552575"/>
                </a:cubicBezTo>
                <a:cubicBezTo>
                  <a:pt x="1150740" y="1544296"/>
                  <a:pt x="1134485" y="1535108"/>
                  <a:pt x="1119674" y="1524000"/>
                </a:cubicBezTo>
                <a:cubicBezTo>
                  <a:pt x="1039850" y="1464132"/>
                  <a:pt x="1167716" y="1527215"/>
                  <a:pt x="1024424" y="1438275"/>
                </a:cubicBezTo>
                <a:cubicBezTo>
                  <a:pt x="956822" y="1396315"/>
                  <a:pt x="882345" y="1366145"/>
                  <a:pt x="814874" y="1323975"/>
                </a:cubicBezTo>
                <a:cubicBezTo>
                  <a:pt x="789474" y="1308100"/>
                  <a:pt x="766045" y="1288515"/>
                  <a:pt x="738674" y="1276350"/>
                </a:cubicBezTo>
                <a:cubicBezTo>
                  <a:pt x="708383" y="1262887"/>
                  <a:pt x="674201" y="1260086"/>
                  <a:pt x="643424" y="1247775"/>
                </a:cubicBezTo>
                <a:cubicBezTo>
                  <a:pt x="610465" y="1234592"/>
                  <a:pt x="579429" y="1216979"/>
                  <a:pt x="548174" y="1200150"/>
                </a:cubicBezTo>
                <a:cubicBezTo>
                  <a:pt x="496856" y="1172517"/>
                  <a:pt x="446380" y="1143343"/>
                  <a:pt x="395774" y="1114425"/>
                </a:cubicBezTo>
                <a:cubicBezTo>
                  <a:pt x="379700" y="1105240"/>
                  <a:pt x="363553" y="1096119"/>
                  <a:pt x="348149" y="1085850"/>
                </a:cubicBezTo>
                <a:lnTo>
                  <a:pt x="290999" y="1047750"/>
                </a:lnTo>
                <a:cubicBezTo>
                  <a:pt x="284649" y="1035050"/>
                  <a:pt x="281989" y="1019690"/>
                  <a:pt x="271949" y="1009650"/>
                </a:cubicBezTo>
                <a:cubicBezTo>
                  <a:pt x="259989" y="997690"/>
                  <a:pt x="204191" y="971008"/>
                  <a:pt x="186224" y="962025"/>
                </a:cubicBezTo>
                <a:cubicBezTo>
                  <a:pt x="142644" y="831284"/>
                  <a:pt x="186475" y="951829"/>
                  <a:pt x="167174" y="1247775"/>
                </a:cubicBezTo>
                <a:cubicBezTo>
                  <a:pt x="161402" y="1336283"/>
                  <a:pt x="137513" y="1409200"/>
                  <a:pt x="119549" y="1495425"/>
                </a:cubicBezTo>
                <a:cubicBezTo>
                  <a:pt x="112309" y="1530176"/>
                  <a:pt x="109459" y="1565852"/>
                  <a:pt x="100499" y="1600200"/>
                </a:cubicBezTo>
                <a:cubicBezTo>
                  <a:pt x="90362" y="1639060"/>
                  <a:pt x="72434" y="1675613"/>
                  <a:pt x="62399" y="1714500"/>
                </a:cubicBezTo>
                <a:cubicBezTo>
                  <a:pt x="31637" y="1833703"/>
                  <a:pt x="28661" y="1864944"/>
                  <a:pt x="14774" y="1962150"/>
                </a:cubicBezTo>
                <a:cubicBezTo>
                  <a:pt x="11599" y="2035175"/>
                  <a:pt x="-9659" y="2109667"/>
                  <a:pt x="5249" y="2181225"/>
                </a:cubicBezTo>
                <a:cubicBezTo>
                  <a:pt x="9188" y="2200132"/>
                  <a:pt x="43132" y="2192079"/>
                  <a:pt x="62399" y="2190750"/>
                </a:cubicBezTo>
                <a:cubicBezTo>
                  <a:pt x="135868" y="2185683"/>
                  <a:pt x="208335" y="2170780"/>
                  <a:pt x="281474" y="2162175"/>
                </a:cubicBezTo>
                <a:cubicBezTo>
                  <a:pt x="316303" y="2158077"/>
                  <a:pt x="351354" y="2156139"/>
                  <a:pt x="386249" y="2152650"/>
                </a:cubicBezTo>
                <a:cubicBezTo>
                  <a:pt x="429284" y="2148346"/>
                  <a:pt x="537926" y="2134635"/>
                  <a:pt x="576749" y="2133600"/>
                </a:cubicBezTo>
                <a:cubicBezTo>
                  <a:pt x="779902" y="2128183"/>
                  <a:pt x="983149" y="2127250"/>
                  <a:pt x="1186349" y="2124075"/>
                </a:cubicBezTo>
                <a:lnTo>
                  <a:pt x="1243499" y="2114550"/>
                </a:lnTo>
                <a:cubicBezTo>
                  <a:pt x="1268231" y="2052721"/>
                  <a:pt x="1209265" y="2021303"/>
                  <a:pt x="1186349" y="1981200"/>
                </a:cubicBezTo>
                <a:cubicBezTo>
                  <a:pt x="1170835" y="1954050"/>
                  <a:pt x="1162233" y="1923444"/>
                  <a:pt x="1148249" y="1895475"/>
                </a:cubicBezTo>
                <a:cubicBezTo>
                  <a:pt x="1130458" y="1859892"/>
                  <a:pt x="1115951" y="1821765"/>
                  <a:pt x="1091099" y="1790700"/>
                </a:cubicBezTo>
                <a:cubicBezTo>
                  <a:pt x="1064415" y="1757345"/>
                  <a:pt x="1026053" y="1735179"/>
                  <a:pt x="995849" y="1704975"/>
                </a:cubicBezTo>
                <a:cubicBezTo>
                  <a:pt x="956130" y="1665256"/>
                  <a:pt x="914824" y="1626405"/>
                  <a:pt x="881549" y="1581150"/>
                </a:cubicBezTo>
                <a:cubicBezTo>
                  <a:pt x="793661" y="1461622"/>
                  <a:pt x="761092" y="1387861"/>
                  <a:pt x="700574" y="1266825"/>
                </a:cubicBezTo>
                <a:cubicBezTo>
                  <a:pt x="687874" y="1206500"/>
                  <a:pt x="685369" y="1143088"/>
                  <a:pt x="662474" y="1085850"/>
                </a:cubicBezTo>
                <a:cubicBezTo>
                  <a:pt x="649774" y="1054100"/>
                  <a:pt x="636060" y="1022737"/>
                  <a:pt x="624374" y="990600"/>
                </a:cubicBezTo>
                <a:cubicBezTo>
                  <a:pt x="610649" y="952857"/>
                  <a:pt x="601189" y="913588"/>
                  <a:pt x="586274" y="876300"/>
                </a:cubicBezTo>
                <a:cubicBezTo>
                  <a:pt x="575727" y="849933"/>
                  <a:pt x="558522" y="826545"/>
                  <a:pt x="548174" y="800100"/>
                </a:cubicBezTo>
                <a:cubicBezTo>
                  <a:pt x="529881" y="753351"/>
                  <a:pt x="500549" y="657225"/>
                  <a:pt x="500549" y="657225"/>
                </a:cubicBezTo>
                <a:cubicBezTo>
                  <a:pt x="497374" y="619125"/>
                  <a:pt x="499318" y="580247"/>
                  <a:pt x="491024" y="542925"/>
                </a:cubicBezTo>
                <a:cubicBezTo>
                  <a:pt x="486404" y="522134"/>
                  <a:pt x="470558" y="505469"/>
                  <a:pt x="462449" y="485775"/>
                </a:cubicBezTo>
                <a:cubicBezTo>
                  <a:pt x="448299" y="451412"/>
                  <a:pt x="435434" y="416471"/>
                  <a:pt x="424349" y="381000"/>
                </a:cubicBezTo>
                <a:cubicBezTo>
                  <a:pt x="419520" y="365548"/>
                  <a:pt x="419476" y="348882"/>
                  <a:pt x="414824" y="333375"/>
                </a:cubicBezTo>
                <a:cubicBezTo>
                  <a:pt x="402114" y="291009"/>
                  <a:pt x="398167" y="289339"/>
                  <a:pt x="376724" y="257175"/>
                </a:cubicBezTo>
                <a:cubicBezTo>
                  <a:pt x="370374" y="219075"/>
                  <a:pt x="377547" y="175996"/>
                  <a:pt x="357674" y="142875"/>
                </a:cubicBezTo>
                <a:cubicBezTo>
                  <a:pt x="289247" y="28830"/>
                  <a:pt x="366973" y="166180"/>
                  <a:pt x="310049" y="38100"/>
                </a:cubicBezTo>
                <a:cubicBezTo>
                  <a:pt x="289238" y="-8725"/>
                  <a:pt x="290999" y="25302"/>
                  <a:pt x="290999"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2" name="Volný tvar 11"/>
          <p:cNvSpPr/>
          <p:nvPr/>
        </p:nvSpPr>
        <p:spPr>
          <a:xfrm>
            <a:off x="3307788" y="2505896"/>
            <a:ext cx="5936184" cy="3065868"/>
          </a:xfrm>
          <a:custGeom>
            <a:avLst/>
            <a:gdLst>
              <a:gd name="connsiteX0" fmla="*/ 0 w 5076825"/>
              <a:gd name="connsiteY0" fmla="*/ 19050 h 2085975"/>
              <a:gd name="connsiteX1" fmla="*/ 9525 w 5076825"/>
              <a:gd name="connsiteY1" fmla="*/ 66675 h 2085975"/>
              <a:gd name="connsiteX2" fmla="*/ 47625 w 5076825"/>
              <a:gd name="connsiteY2" fmla="*/ 123825 h 2085975"/>
              <a:gd name="connsiteX3" fmla="*/ 180975 w 5076825"/>
              <a:gd name="connsiteY3" fmla="*/ 276225 h 2085975"/>
              <a:gd name="connsiteX4" fmla="*/ 257175 w 5076825"/>
              <a:gd name="connsiteY4" fmla="*/ 342900 h 2085975"/>
              <a:gd name="connsiteX5" fmla="*/ 314325 w 5076825"/>
              <a:gd name="connsiteY5" fmla="*/ 419100 h 2085975"/>
              <a:gd name="connsiteX6" fmla="*/ 485775 w 5076825"/>
              <a:gd name="connsiteY6" fmla="*/ 523875 h 2085975"/>
              <a:gd name="connsiteX7" fmla="*/ 628650 w 5076825"/>
              <a:gd name="connsiteY7" fmla="*/ 628650 h 2085975"/>
              <a:gd name="connsiteX8" fmla="*/ 733425 w 5076825"/>
              <a:gd name="connsiteY8" fmla="*/ 723900 h 2085975"/>
              <a:gd name="connsiteX9" fmla="*/ 1104900 w 5076825"/>
              <a:gd name="connsiteY9" fmla="*/ 885825 h 2085975"/>
              <a:gd name="connsiteX10" fmla="*/ 1314450 w 5076825"/>
              <a:gd name="connsiteY10" fmla="*/ 990600 h 2085975"/>
              <a:gd name="connsiteX11" fmla="*/ 1685925 w 5076825"/>
              <a:gd name="connsiteY11" fmla="*/ 1171575 h 2085975"/>
              <a:gd name="connsiteX12" fmla="*/ 1857375 w 5076825"/>
              <a:gd name="connsiteY12" fmla="*/ 1228725 h 2085975"/>
              <a:gd name="connsiteX13" fmla="*/ 2162175 w 5076825"/>
              <a:gd name="connsiteY13" fmla="*/ 1343025 h 2085975"/>
              <a:gd name="connsiteX14" fmla="*/ 2266950 w 5076825"/>
              <a:gd name="connsiteY14" fmla="*/ 1400175 h 2085975"/>
              <a:gd name="connsiteX15" fmla="*/ 2438400 w 5076825"/>
              <a:gd name="connsiteY15" fmla="*/ 1457325 h 2085975"/>
              <a:gd name="connsiteX16" fmla="*/ 2590800 w 5076825"/>
              <a:gd name="connsiteY16" fmla="*/ 1524000 h 2085975"/>
              <a:gd name="connsiteX17" fmla="*/ 2647950 w 5076825"/>
              <a:gd name="connsiteY17" fmla="*/ 1552575 h 2085975"/>
              <a:gd name="connsiteX18" fmla="*/ 2733675 w 5076825"/>
              <a:gd name="connsiteY18" fmla="*/ 1590675 h 2085975"/>
              <a:gd name="connsiteX19" fmla="*/ 2809875 w 5076825"/>
              <a:gd name="connsiteY19" fmla="*/ 1609725 h 2085975"/>
              <a:gd name="connsiteX20" fmla="*/ 2867025 w 5076825"/>
              <a:gd name="connsiteY20" fmla="*/ 1638300 h 2085975"/>
              <a:gd name="connsiteX21" fmla="*/ 2933700 w 5076825"/>
              <a:gd name="connsiteY21" fmla="*/ 1657350 h 2085975"/>
              <a:gd name="connsiteX22" fmla="*/ 2962275 w 5076825"/>
              <a:gd name="connsiteY22" fmla="*/ 1676400 h 2085975"/>
              <a:gd name="connsiteX23" fmla="*/ 2990850 w 5076825"/>
              <a:gd name="connsiteY23" fmla="*/ 1647825 h 2085975"/>
              <a:gd name="connsiteX24" fmla="*/ 3009900 w 5076825"/>
              <a:gd name="connsiteY24" fmla="*/ 1600200 h 2085975"/>
              <a:gd name="connsiteX25" fmla="*/ 3057525 w 5076825"/>
              <a:gd name="connsiteY25" fmla="*/ 1571625 h 2085975"/>
              <a:gd name="connsiteX26" fmla="*/ 3095625 w 5076825"/>
              <a:gd name="connsiteY26" fmla="*/ 1533525 h 2085975"/>
              <a:gd name="connsiteX27" fmla="*/ 3238500 w 5076825"/>
              <a:gd name="connsiteY27" fmla="*/ 1438275 h 2085975"/>
              <a:gd name="connsiteX28" fmla="*/ 3305175 w 5076825"/>
              <a:gd name="connsiteY28" fmla="*/ 1390650 h 2085975"/>
              <a:gd name="connsiteX29" fmla="*/ 3362325 w 5076825"/>
              <a:gd name="connsiteY29" fmla="*/ 1343025 h 2085975"/>
              <a:gd name="connsiteX30" fmla="*/ 3448050 w 5076825"/>
              <a:gd name="connsiteY30" fmla="*/ 1247775 h 2085975"/>
              <a:gd name="connsiteX31" fmla="*/ 3486150 w 5076825"/>
              <a:gd name="connsiteY31" fmla="*/ 1238250 h 2085975"/>
              <a:gd name="connsiteX32" fmla="*/ 3552825 w 5076825"/>
              <a:gd name="connsiteY32" fmla="*/ 1200150 h 2085975"/>
              <a:gd name="connsiteX33" fmla="*/ 3686175 w 5076825"/>
              <a:gd name="connsiteY33" fmla="*/ 1162050 h 2085975"/>
              <a:gd name="connsiteX34" fmla="*/ 3752850 w 5076825"/>
              <a:gd name="connsiteY34" fmla="*/ 1143000 h 2085975"/>
              <a:gd name="connsiteX35" fmla="*/ 3867150 w 5076825"/>
              <a:gd name="connsiteY35" fmla="*/ 1123950 h 2085975"/>
              <a:gd name="connsiteX36" fmla="*/ 3962400 w 5076825"/>
              <a:gd name="connsiteY36" fmla="*/ 1076325 h 2085975"/>
              <a:gd name="connsiteX37" fmla="*/ 4010025 w 5076825"/>
              <a:gd name="connsiteY37" fmla="*/ 1047750 h 2085975"/>
              <a:gd name="connsiteX38" fmla="*/ 4067175 w 5076825"/>
              <a:gd name="connsiteY38" fmla="*/ 1028700 h 2085975"/>
              <a:gd name="connsiteX39" fmla="*/ 4181475 w 5076825"/>
              <a:gd name="connsiteY39" fmla="*/ 990600 h 2085975"/>
              <a:gd name="connsiteX40" fmla="*/ 4305300 w 5076825"/>
              <a:gd name="connsiteY40" fmla="*/ 962025 h 2085975"/>
              <a:gd name="connsiteX41" fmla="*/ 4419600 w 5076825"/>
              <a:gd name="connsiteY41" fmla="*/ 952500 h 2085975"/>
              <a:gd name="connsiteX42" fmla="*/ 4391025 w 5076825"/>
              <a:gd name="connsiteY42" fmla="*/ 942975 h 2085975"/>
              <a:gd name="connsiteX43" fmla="*/ 3838575 w 5076825"/>
              <a:gd name="connsiteY43" fmla="*/ 942975 h 2085975"/>
              <a:gd name="connsiteX44" fmla="*/ 3457575 w 5076825"/>
              <a:gd name="connsiteY44" fmla="*/ 933450 h 2085975"/>
              <a:gd name="connsiteX45" fmla="*/ 3324225 w 5076825"/>
              <a:gd name="connsiteY45" fmla="*/ 914400 h 2085975"/>
              <a:gd name="connsiteX46" fmla="*/ 3286125 w 5076825"/>
              <a:gd name="connsiteY46" fmla="*/ 942975 h 2085975"/>
              <a:gd name="connsiteX47" fmla="*/ 3305175 w 5076825"/>
              <a:gd name="connsiteY47" fmla="*/ 1009650 h 2085975"/>
              <a:gd name="connsiteX48" fmla="*/ 3314700 w 5076825"/>
              <a:gd name="connsiteY48" fmla="*/ 1038225 h 2085975"/>
              <a:gd name="connsiteX49" fmla="*/ 3333750 w 5076825"/>
              <a:gd name="connsiteY49" fmla="*/ 1066800 h 2085975"/>
              <a:gd name="connsiteX50" fmla="*/ 3371850 w 5076825"/>
              <a:gd name="connsiteY50" fmla="*/ 1171575 h 2085975"/>
              <a:gd name="connsiteX51" fmla="*/ 3381375 w 5076825"/>
              <a:gd name="connsiteY51" fmla="*/ 1238250 h 2085975"/>
              <a:gd name="connsiteX52" fmla="*/ 3467100 w 5076825"/>
              <a:gd name="connsiteY52" fmla="*/ 1400175 h 2085975"/>
              <a:gd name="connsiteX53" fmla="*/ 3514725 w 5076825"/>
              <a:gd name="connsiteY53" fmla="*/ 1495425 h 2085975"/>
              <a:gd name="connsiteX54" fmla="*/ 3581400 w 5076825"/>
              <a:gd name="connsiteY54" fmla="*/ 1581150 h 2085975"/>
              <a:gd name="connsiteX55" fmla="*/ 3629025 w 5076825"/>
              <a:gd name="connsiteY55" fmla="*/ 1676400 h 2085975"/>
              <a:gd name="connsiteX56" fmla="*/ 3752850 w 5076825"/>
              <a:gd name="connsiteY56" fmla="*/ 1847850 h 2085975"/>
              <a:gd name="connsiteX57" fmla="*/ 3800475 w 5076825"/>
              <a:gd name="connsiteY57" fmla="*/ 1943100 h 2085975"/>
              <a:gd name="connsiteX58" fmla="*/ 3848100 w 5076825"/>
              <a:gd name="connsiteY58" fmla="*/ 2000250 h 2085975"/>
              <a:gd name="connsiteX59" fmla="*/ 3876675 w 5076825"/>
              <a:gd name="connsiteY59" fmla="*/ 2047875 h 2085975"/>
              <a:gd name="connsiteX60" fmla="*/ 3905250 w 5076825"/>
              <a:gd name="connsiteY60" fmla="*/ 2085975 h 2085975"/>
              <a:gd name="connsiteX61" fmla="*/ 3933825 w 5076825"/>
              <a:gd name="connsiteY61" fmla="*/ 2076450 h 2085975"/>
              <a:gd name="connsiteX62" fmla="*/ 4010025 w 5076825"/>
              <a:gd name="connsiteY62" fmla="*/ 2000250 h 2085975"/>
              <a:gd name="connsiteX63" fmla="*/ 4048125 w 5076825"/>
              <a:gd name="connsiteY63" fmla="*/ 1962150 h 2085975"/>
              <a:gd name="connsiteX64" fmla="*/ 4095750 w 5076825"/>
              <a:gd name="connsiteY64" fmla="*/ 1924050 h 2085975"/>
              <a:gd name="connsiteX65" fmla="*/ 4152900 w 5076825"/>
              <a:gd name="connsiteY65" fmla="*/ 1885950 h 2085975"/>
              <a:gd name="connsiteX66" fmla="*/ 4200525 w 5076825"/>
              <a:gd name="connsiteY66" fmla="*/ 1828800 h 2085975"/>
              <a:gd name="connsiteX67" fmla="*/ 4295775 w 5076825"/>
              <a:gd name="connsiteY67" fmla="*/ 1724025 h 2085975"/>
              <a:gd name="connsiteX68" fmla="*/ 4581525 w 5076825"/>
              <a:gd name="connsiteY68" fmla="*/ 1571625 h 2085975"/>
              <a:gd name="connsiteX69" fmla="*/ 4648200 w 5076825"/>
              <a:gd name="connsiteY69" fmla="*/ 1495425 h 2085975"/>
              <a:gd name="connsiteX70" fmla="*/ 4724400 w 5076825"/>
              <a:gd name="connsiteY70" fmla="*/ 1466850 h 2085975"/>
              <a:gd name="connsiteX71" fmla="*/ 4819650 w 5076825"/>
              <a:gd name="connsiteY71" fmla="*/ 1419225 h 2085975"/>
              <a:gd name="connsiteX72" fmla="*/ 4876800 w 5076825"/>
              <a:gd name="connsiteY72" fmla="*/ 1362075 h 2085975"/>
              <a:gd name="connsiteX73" fmla="*/ 4943475 w 5076825"/>
              <a:gd name="connsiteY73" fmla="*/ 1343025 h 2085975"/>
              <a:gd name="connsiteX74" fmla="*/ 4981575 w 5076825"/>
              <a:gd name="connsiteY74" fmla="*/ 1323975 h 2085975"/>
              <a:gd name="connsiteX75" fmla="*/ 5019675 w 5076825"/>
              <a:gd name="connsiteY75" fmla="*/ 1295400 h 2085975"/>
              <a:gd name="connsiteX76" fmla="*/ 5048250 w 5076825"/>
              <a:gd name="connsiteY76" fmla="*/ 1266825 h 2085975"/>
              <a:gd name="connsiteX77" fmla="*/ 5076825 w 5076825"/>
              <a:gd name="connsiteY77" fmla="*/ 1257300 h 2085975"/>
              <a:gd name="connsiteX78" fmla="*/ 5067300 w 5076825"/>
              <a:gd name="connsiteY78" fmla="*/ 1209675 h 2085975"/>
              <a:gd name="connsiteX79" fmla="*/ 5048250 w 5076825"/>
              <a:gd name="connsiteY79" fmla="*/ 1152525 h 2085975"/>
              <a:gd name="connsiteX80" fmla="*/ 4991100 w 5076825"/>
              <a:gd name="connsiteY80" fmla="*/ 1047750 h 2085975"/>
              <a:gd name="connsiteX81" fmla="*/ 4924425 w 5076825"/>
              <a:gd name="connsiteY81" fmla="*/ 971550 h 2085975"/>
              <a:gd name="connsiteX82" fmla="*/ 4848225 w 5076825"/>
              <a:gd name="connsiteY82" fmla="*/ 866775 h 2085975"/>
              <a:gd name="connsiteX83" fmla="*/ 4791075 w 5076825"/>
              <a:gd name="connsiteY83" fmla="*/ 809625 h 2085975"/>
              <a:gd name="connsiteX84" fmla="*/ 4762500 w 5076825"/>
              <a:gd name="connsiteY84" fmla="*/ 781050 h 2085975"/>
              <a:gd name="connsiteX85" fmla="*/ 4733925 w 5076825"/>
              <a:gd name="connsiteY85" fmla="*/ 762000 h 2085975"/>
              <a:gd name="connsiteX86" fmla="*/ 4714875 w 5076825"/>
              <a:gd name="connsiteY86" fmla="*/ 723900 h 2085975"/>
              <a:gd name="connsiteX87" fmla="*/ 4686300 w 5076825"/>
              <a:gd name="connsiteY87" fmla="*/ 704850 h 2085975"/>
              <a:gd name="connsiteX88" fmla="*/ 4657725 w 5076825"/>
              <a:gd name="connsiteY88" fmla="*/ 676275 h 2085975"/>
              <a:gd name="connsiteX89" fmla="*/ 4619625 w 5076825"/>
              <a:gd name="connsiteY89" fmla="*/ 647700 h 2085975"/>
              <a:gd name="connsiteX90" fmla="*/ 4591050 w 5076825"/>
              <a:gd name="connsiteY90" fmla="*/ 619125 h 2085975"/>
              <a:gd name="connsiteX91" fmla="*/ 4533900 w 5076825"/>
              <a:gd name="connsiteY91" fmla="*/ 581025 h 2085975"/>
              <a:gd name="connsiteX92" fmla="*/ 4476750 w 5076825"/>
              <a:gd name="connsiteY92" fmla="*/ 514350 h 2085975"/>
              <a:gd name="connsiteX93" fmla="*/ 4495800 w 5076825"/>
              <a:gd name="connsiteY93" fmla="*/ 466725 h 2085975"/>
              <a:gd name="connsiteX94" fmla="*/ 4572000 w 5076825"/>
              <a:gd name="connsiteY94" fmla="*/ 419100 h 2085975"/>
              <a:gd name="connsiteX95" fmla="*/ 4591050 w 5076825"/>
              <a:gd name="connsiteY95" fmla="*/ 390525 h 2085975"/>
              <a:gd name="connsiteX96" fmla="*/ 4676775 w 5076825"/>
              <a:gd name="connsiteY96" fmla="*/ 323850 h 2085975"/>
              <a:gd name="connsiteX97" fmla="*/ 4733925 w 5076825"/>
              <a:gd name="connsiteY97" fmla="*/ 247650 h 2085975"/>
              <a:gd name="connsiteX98" fmla="*/ 4772025 w 5076825"/>
              <a:gd name="connsiteY98" fmla="*/ 200025 h 2085975"/>
              <a:gd name="connsiteX99" fmla="*/ 4810125 w 5076825"/>
              <a:gd name="connsiteY99" fmla="*/ 171450 h 2085975"/>
              <a:gd name="connsiteX100" fmla="*/ 4867275 w 5076825"/>
              <a:gd name="connsiteY100" fmla="*/ 95250 h 2085975"/>
              <a:gd name="connsiteX101" fmla="*/ 4895850 w 5076825"/>
              <a:gd name="connsiteY101" fmla="*/ 57150 h 2085975"/>
              <a:gd name="connsiteX102" fmla="*/ 4924425 w 5076825"/>
              <a:gd name="connsiteY102" fmla="*/ 38100 h 2085975"/>
              <a:gd name="connsiteX103" fmla="*/ 4953000 w 5076825"/>
              <a:gd name="connsiteY10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76825" h="2085975">
                <a:moveTo>
                  <a:pt x="0" y="19050"/>
                </a:moveTo>
                <a:cubicBezTo>
                  <a:pt x="3175" y="34925"/>
                  <a:pt x="2826" y="51937"/>
                  <a:pt x="9525" y="66675"/>
                </a:cubicBezTo>
                <a:cubicBezTo>
                  <a:pt x="18999" y="87518"/>
                  <a:pt x="35845" y="104192"/>
                  <a:pt x="47625" y="123825"/>
                </a:cubicBezTo>
                <a:cubicBezTo>
                  <a:pt x="94636" y="202177"/>
                  <a:pt x="81720" y="189376"/>
                  <a:pt x="180975" y="276225"/>
                </a:cubicBezTo>
                <a:cubicBezTo>
                  <a:pt x="206375" y="298450"/>
                  <a:pt x="234146" y="318226"/>
                  <a:pt x="257175" y="342900"/>
                </a:cubicBezTo>
                <a:cubicBezTo>
                  <a:pt x="278839" y="366111"/>
                  <a:pt x="291114" y="397436"/>
                  <a:pt x="314325" y="419100"/>
                </a:cubicBezTo>
                <a:cubicBezTo>
                  <a:pt x="364993" y="466390"/>
                  <a:pt x="429286" y="486215"/>
                  <a:pt x="485775" y="523875"/>
                </a:cubicBezTo>
                <a:cubicBezTo>
                  <a:pt x="534915" y="556635"/>
                  <a:pt x="582706" y="591541"/>
                  <a:pt x="628650" y="628650"/>
                </a:cubicBezTo>
                <a:cubicBezTo>
                  <a:pt x="665369" y="658307"/>
                  <a:pt x="691894" y="701473"/>
                  <a:pt x="733425" y="723900"/>
                </a:cubicBezTo>
                <a:cubicBezTo>
                  <a:pt x="852280" y="788082"/>
                  <a:pt x="986821" y="820226"/>
                  <a:pt x="1104900" y="885825"/>
                </a:cubicBezTo>
                <a:cubicBezTo>
                  <a:pt x="1306782" y="997982"/>
                  <a:pt x="1054672" y="860711"/>
                  <a:pt x="1314450" y="990600"/>
                </a:cubicBezTo>
                <a:cubicBezTo>
                  <a:pt x="1487831" y="1077290"/>
                  <a:pt x="1503958" y="1099746"/>
                  <a:pt x="1685925" y="1171575"/>
                </a:cubicBezTo>
                <a:cubicBezTo>
                  <a:pt x="1741959" y="1193694"/>
                  <a:pt x="1801671" y="1205788"/>
                  <a:pt x="1857375" y="1228725"/>
                </a:cubicBezTo>
                <a:cubicBezTo>
                  <a:pt x="2334140" y="1425040"/>
                  <a:pt x="1698805" y="1201999"/>
                  <a:pt x="2162175" y="1343025"/>
                </a:cubicBezTo>
                <a:cubicBezTo>
                  <a:pt x="2303644" y="1386081"/>
                  <a:pt x="2169981" y="1351690"/>
                  <a:pt x="2266950" y="1400175"/>
                </a:cubicBezTo>
                <a:cubicBezTo>
                  <a:pt x="2366045" y="1449723"/>
                  <a:pt x="2355992" y="1443590"/>
                  <a:pt x="2438400" y="1457325"/>
                </a:cubicBezTo>
                <a:cubicBezTo>
                  <a:pt x="2543943" y="1527687"/>
                  <a:pt x="2443488" y="1468758"/>
                  <a:pt x="2590800" y="1524000"/>
                </a:cubicBezTo>
                <a:cubicBezTo>
                  <a:pt x="2610742" y="1531478"/>
                  <a:pt x="2628650" y="1543568"/>
                  <a:pt x="2647950" y="1552575"/>
                </a:cubicBezTo>
                <a:cubicBezTo>
                  <a:pt x="2676286" y="1565799"/>
                  <a:pt x="2704188" y="1580268"/>
                  <a:pt x="2733675" y="1590675"/>
                </a:cubicBezTo>
                <a:cubicBezTo>
                  <a:pt x="2758364" y="1599389"/>
                  <a:pt x="2786457" y="1598016"/>
                  <a:pt x="2809875" y="1609725"/>
                </a:cubicBezTo>
                <a:cubicBezTo>
                  <a:pt x="2828925" y="1619250"/>
                  <a:pt x="2847250" y="1630390"/>
                  <a:pt x="2867025" y="1638300"/>
                </a:cubicBezTo>
                <a:cubicBezTo>
                  <a:pt x="2897543" y="1650507"/>
                  <a:pt x="2905991" y="1643496"/>
                  <a:pt x="2933700" y="1657350"/>
                </a:cubicBezTo>
                <a:cubicBezTo>
                  <a:pt x="2943939" y="1662470"/>
                  <a:pt x="2952750" y="1670050"/>
                  <a:pt x="2962275" y="1676400"/>
                </a:cubicBezTo>
                <a:cubicBezTo>
                  <a:pt x="2971800" y="1666875"/>
                  <a:pt x="2983711" y="1659248"/>
                  <a:pt x="2990850" y="1647825"/>
                </a:cubicBezTo>
                <a:cubicBezTo>
                  <a:pt x="2999912" y="1633326"/>
                  <a:pt x="2998641" y="1613067"/>
                  <a:pt x="3009900" y="1600200"/>
                </a:cubicBezTo>
                <a:cubicBezTo>
                  <a:pt x="3022091" y="1586267"/>
                  <a:pt x="3042912" y="1582991"/>
                  <a:pt x="3057525" y="1571625"/>
                </a:cubicBezTo>
                <a:cubicBezTo>
                  <a:pt x="3071702" y="1560598"/>
                  <a:pt x="3081724" y="1544898"/>
                  <a:pt x="3095625" y="1533525"/>
                </a:cubicBezTo>
                <a:cubicBezTo>
                  <a:pt x="3149156" y="1489727"/>
                  <a:pt x="3180284" y="1477086"/>
                  <a:pt x="3238500" y="1438275"/>
                </a:cubicBezTo>
                <a:cubicBezTo>
                  <a:pt x="3261225" y="1423125"/>
                  <a:pt x="3283527" y="1407303"/>
                  <a:pt x="3305175" y="1390650"/>
                </a:cubicBezTo>
                <a:cubicBezTo>
                  <a:pt x="3324830" y="1375531"/>
                  <a:pt x="3344790" y="1360560"/>
                  <a:pt x="3362325" y="1343025"/>
                </a:cubicBezTo>
                <a:cubicBezTo>
                  <a:pt x="3397400" y="1307950"/>
                  <a:pt x="3404878" y="1276556"/>
                  <a:pt x="3448050" y="1247775"/>
                </a:cubicBezTo>
                <a:cubicBezTo>
                  <a:pt x="3458942" y="1240513"/>
                  <a:pt x="3473450" y="1241425"/>
                  <a:pt x="3486150" y="1238250"/>
                </a:cubicBezTo>
                <a:cubicBezTo>
                  <a:pt x="3508375" y="1225550"/>
                  <a:pt x="3529930" y="1211598"/>
                  <a:pt x="3552825" y="1200150"/>
                </a:cubicBezTo>
                <a:cubicBezTo>
                  <a:pt x="3604354" y="1174386"/>
                  <a:pt x="3623606" y="1177692"/>
                  <a:pt x="3686175" y="1162050"/>
                </a:cubicBezTo>
                <a:cubicBezTo>
                  <a:pt x="3708599" y="1156444"/>
                  <a:pt x="3730231" y="1147762"/>
                  <a:pt x="3752850" y="1143000"/>
                </a:cubicBezTo>
                <a:cubicBezTo>
                  <a:pt x="3790647" y="1135043"/>
                  <a:pt x="3867150" y="1123950"/>
                  <a:pt x="3867150" y="1123950"/>
                </a:cubicBezTo>
                <a:cubicBezTo>
                  <a:pt x="3944735" y="1065761"/>
                  <a:pt x="3860565" y="1122614"/>
                  <a:pt x="3962400" y="1076325"/>
                </a:cubicBezTo>
                <a:cubicBezTo>
                  <a:pt x="3979254" y="1068664"/>
                  <a:pt x="3993171" y="1055411"/>
                  <a:pt x="4010025" y="1047750"/>
                </a:cubicBezTo>
                <a:cubicBezTo>
                  <a:pt x="4028306" y="1039441"/>
                  <a:pt x="4048433" y="1035908"/>
                  <a:pt x="4067175" y="1028700"/>
                </a:cubicBezTo>
                <a:cubicBezTo>
                  <a:pt x="4168148" y="989864"/>
                  <a:pt x="4097139" y="1007467"/>
                  <a:pt x="4181475" y="990600"/>
                </a:cubicBezTo>
                <a:cubicBezTo>
                  <a:pt x="4235995" y="954253"/>
                  <a:pt x="4200343" y="971567"/>
                  <a:pt x="4305300" y="962025"/>
                </a:cubicBezTo>
                <a:lnTo>
                  <a:pt x="4419600" y="952500"/>
                </a:lnTo>
                <a:cubicBezTo>
                  <a:pt x="4410075" y="949325"/>
                  <a:pt x="4400765" y="945410"/>
                  <a:pt x="4391025" y="942975"/>
                </a:cubicBezTo>
                <a:cubicBezTo>
                  <a:pt x="4217911" y="899697"/>
                  <a:pt x="3948450" y="940902"/>
                  <a:pt x="3838575" y="942975"/>
                </a:cubicBezTo>
                <a:cubicBezTo>
                  <a:pt x="3711575" y="939800"/>
                  <a:pt x="3584419" y="940497"/>
                  <a:pt x="3457575" y="933450"/>
                </a:cubicBezTo>
                <a:cubicBezTo>
                  <a:pt x="3412743" y="930959"/>
                  <a:pt x="3324225" y="914400"/>
                  <a:pt x="3324225" y="914400"/>
                </a:cubicBezTo>
                <a:cubicBezTo>
                  <a:pt x="3294664" y="894692"/>
                  <a:pt x="3280240" y="872355"/>
                  <a:pt x="3286125" y="942975"/>
                </a:cubicBezTo>
                <a:cubicBezTo>
                  <a:pt x="3288045" y="966010"/>
                  <a:pt x="3298533" y="987510"/>
                  <a:pt x="3305175" y="1009650"/>
                </a:cubicBezTo>
                <a:cubicBezTo>
                  <a:pt x="3308060" y="1019267"/>
                  <a:pt x="3310210" y="1029245"/>
                  <a:pt x="3314700" y="1038225"/>
                </a:cubicBezTo>
                <a:cubicBezTo>
                  <a:pt x="3319820" y="1048464"/>
                  <a:pt x="3327400" y="1057275"/>
                  <a:pt x="3333750" y="1066800"/>
                </a:cubicBezTo>
                <a:cubicBezTo>
                  <a:pt x="3366897" y="1232537"/>
                  <a:pt x="3310453" y="972034"/>
                  <a:pt x="3371850" y="1171575"/>
                </a:cubicBezTo>
                <a:cubicBezTo>
                  <a:pt x="3378452" y="1193033"/>
                  <a:pt x="3372740" y="1217526"/>
                  <a:pt x="3381375" y="1238250"/>
                </a:cubicBezTo>
                <a:cubicBezTo>
                  <a:pt x="3404864" y="1294624"/>
                  <a:pt x="3439788" y="1345550"/>
                  <a:pt x="3467100" y="1400175"/>
                </a:cubicBezTo>
                <a:cubicBezTo>
                  <a:pt x="3482975" y="1431925"/>
                  <a:pt x="3495770" y="1465412"/>
                  <a:pt x="3514725" y="1495425"/>
                </a:cubicBezTo>
                <a:cubicBezTo>
                  <a:pt x="3534056" y="1526032"/>
                  <a:pt x="3562069" y="1550543"/>
                  <a:pt x="3581400" y="1581150"/>
                </a:cubicBezTo>
                <a:cubicBezTo>
                  <a:pt x="3600355" y="1611163"/>
                  <a:pt x="3611239" y="1645679"/>
                  <a:pt x="3629025" y="1676400"/>
                </a:cubicBezTo>
                <a:cubicBezTo>
                  <a:pt x="3756458" y="1896512"/>
                  <a:pt x="3612172" y="1625110"/>
                  <a:pt x="3752850" y="1847850"/>
                </a:cubicBezTo>
                <a:cubicBezTo>
                  <a:pt x="3771805" y="1877863"/>
                  <a:pt x="3781661" y="1912998"/>
                  <a:pt x="3800475" y="1943100"/>
                </a:cubicBezTo>
                <a:cubicBezTo>
                  <a:pt x="3813618" y="1964128"/>
                  <a:pt x="3833515" y="1980195"/>
                  <a:pt x="3848100" y="2000250"/>
                </a:cubicBezTo>
                <a:cubicBezTo>
                  <a:pt x="3858989" y="2015222"/>
                  <a:pt x="3866406" y="2032471"/>
                  <a:pt x="3876675" y="2047875"/>
                </a:cubicBezTo>
                <a:cubicBezTo>
                  <a:pt x="3885481" y="2061084"/>
                  <a:pt x="3895725" y="2073275"/>
                  <a:pt x="3905250" y="2085975"/>
                </a:cubicBezTo>
                <a:cubicBezTo>
                  <a:pt x="3914775" y="2082800"/>
                  <a:pt x="3925108" y="2081431"/>
                  <a:pt x="3933825" y="2076450"/>
                </a:cubicBezTo>
                <a:cubicBezTo>
                  <a:pt x="3979119" y="2050568"/>
                  <a:pt x="3973623" y="2041202"/>
                  <a:pt x="4010025" y="2000250"/>
                </a:cubicBezTo>
                <a:cubicBezTo>
                  <a:pt x="4021957" y="1986826"/>
                  <a:pt x="4034701" y="1974082"/>
                  <a:pt x="4048125" y="1962150"/>
                </a:cubicBezTo>
                <a:cubicBezTo>
                  <a:pt x="4063320" y="1948644"/>
                  <a:pt x="4079308" y="1936007"/>
                  <a:pt x="4095750" y="1924050"/>
                </a:cubicBezTo>
                <a:cubicBezTo>
                  <a:pt x="4114266" y="1910584"/>
                  <a:pt x="4135959" y="1901351"/>
                  <a:pt x="4152900" y="1885950"/>
                </a:cubicBezTo>
                <a:cubicBezTo>
                  <a:pt x="4171249" y="1869269"/>
                  <a:pt x="4185034" y="1848164"/>
                  <a:pt x="4200525" y="1828800"/>
                </a:cubicBezTo>
                <a:cubicBezTo>
                  <a:pt x="4232744" y="1788526"/>
                  <a:pt x="4247998" y="1756445"/>
                  <a:pt x="4295775" y="1724025"/>
                </a:cubicBezTo>
                <a:cubicBezTo>
                  <a:pt x="4418989" y="1640416"/>
                  <a:pt x="4467959" y="1622099"/>
                  <a:pt x="4581525" y="1571625"/>
                </a:cubicBezTo>
                <a:cubicBezTo>
                  <a:pt x="4603750" y="1546225"/>
                  <a:pt x="4620983" y="1515384"/>
                  <a:pt x="4648200" y="1495425"/>
                </a:cubicBezTo>
                <a:cubicBezTo>
                  <a:pt x="4670076" y="1479383"/>
                  <a:pt x="4699611" y="1477867"/>
                  <a:pt x="4724400" y="1466850"/>
                </a:cubicBezTo>
                <a:cubicBezTo>
                  <a:pt x="4756838" y="1452433"/>
                  <a:pt x="4790399" y="1439335"/>
                  <a:pt x="4819650" y="1419225"/>
                </a:cubicBezTo>
                <a:cubicBezTo>
                  <a:pt x="4841850" y="1403962"/>
                  <a:pt x="4853856" y="1376195"/>
                  <a:pt x="4876800" y="1362075"/>
                </a:cubicBezTo>
                <a:cubicBezTo>
                  <a:pt x="4896486" y="1349961"/>
                  <a:pt x="4921752" y="1350924"/>
                  <a:pt x="4943475" y="1343025"/>
                </a:cubicBezTo>
                <a:cubicBezTo>
                  <a:pt x="4956819" y="1338173"/>
                  <a:pt x="4969534" y="1331500"/>
                  <a:pt x="4981575" y="1323975"/>
                </a:cubicBezTo>
                <a:cubicBezTo>
                  <a:pt x="4995037" y="1315561"/>
                  <a:pt x="5007622" y="1305731"/>
                  <a:pt x="5019675" y="1295400"/>
                </a:cubicBezTo>
                <a:cubicBezTo>
                  <a:pt x="5029902" y="1286634"/>
                  <a:pt x="5037042" y="1274297"/>
                  <a:pt x="5048250" y="1266825"/>
                </a:cubicBezTo>
                <a:cubicBezTo>
                  <a:pt x="5056604" y="1261256"/>
                  <a:pt x="5067300" y="1260475"/>
                  <a:pt x="5076825" y="1257300"/>
                </a:cubicBezTo>
                <a:cubicBezTo>
                  <a:pt x="5073650" y="1241425"/>
                  <a:pt x="5071560" y="1225294"/>
                  <a:pt x="5067300" y="1209675"/>
                </a:cubicBezTo>
                <a:cubicBezTo>
                  <a:pt x="5062016" y="1190302"/>
                  <a:pt x="5055973" y="1171061"/>
                  <a:pt x="5048250" y="1152525"/>
                </a:cubicBezTo>
                <a:cubicBezTo>
                  <a:pt x="5036198" y="1123599"/>
                  <a:pt x="5009074" y="1074712"/>
                  <a:pt x="4991100" y="1047750"/>
                </a:cubicBezTo>
                <a:cubicBezTo>
                  <a:pt x="4934385" y="962678"/>
                  <a:pt x="4993395" y="1057763"/>
                  <a:pt x="4924425" y="971550"/>
                </a:cubicBezTo>
                <a:cubicBezTo>
                  <a:pt x="4897448" y="937828"/>
                  <a:pt x="4878761" y="897311"/>
                  <a:pt x="4848225" y="866775"/>
                </a:cubicBezTo>
                <a:lnTo>
                  <a:pt x="4791075" y="809625"/>
                </a:lnTo>
                <a:cubicBezTo>
                  <a:pt x="4781550" y="800100"/>
                  <a:pt x="4773708" y="788522"/>
                  <a:pt x="4762500" y="781050"/>
                </a:cubicBezTo>
                <a:lnTo>
                  <a:pt x="4733925" y="762000"/>
                </a:lnTo>
                <a:cubicBezTo>
                  <a:pt x="4727575" y="749300"/>
                  <a:pt x="4723965" y="734808"/>
                  <a:pt x="4714875" y="723900"/>
                </a:cubicBezTo>
                <a:cubicBezTo>
                  <a:pt x="4707546" y="715106"/>
                  <a:pt x="4695094" y="712179"/>
                  <a:pt x="4686300" y="704850"/>
                </a:cubicBezTo>
                <a:cubicBezTo>
                  <a:pt x="4675952" y="696226"/>
                  <a:pt x="4667952" y="685041"/>
                  <a:pt x="4657725" y="676275"/>
                </a:cubicBezTo>
                <a:cubicBezTo>
                  <a:pt x="4645672" y="665944"/>
                  <a:pt x="4631678" y="658031"/>
                  <a:pt x="4619625" y="647700"/>
                </a:cubicBezTo>
                <a:cubicBezTo>
                  <a:pt x="4609398" y="638934"/>
                  <a:pt x="4601683" y="627395"/>
                  <a:pt x="4591050" y="619125"/>
                </a:cubicBezTo>
                <a:cubicBezTo>
                  <a:pt x="4572978" y="605069"/>
                  <a:pt x="4550089" y="597214"/>
                  <a:pt x="4533900" y="581025"/>
                </a:cubicBezTo>
                <a:cubicBezTo>
                  <a:pt x="4494100" y="541225"/>
                  <a:pt x="4513407" y="563226"/>
                  <a:pt x="4476750" y="514350"/>
                </a:cubicBezTo>
                <a:cubicBezTo>
                  <a:pt x="4483100" y="498475"/>
                  <a:pt x="4483710" y="478815"/>
                  <a:pt x="4495800" y="466725"/>
                </a:cubicBezTo>
                <a:cubicBezTo>
                  <a:pt x="4516980" y="445545"/>
                  <a:pt x="4572000" y="419100"/>
                  <a:pt x="4572000" y="419100"/>
                </a:cubicBezTo>
                <a:cubicBezTo>
                  <a:pt x="4578350" y="409575"/>
                  <a:pt x="4582579" y="398226"/>
                  <a:pt x="4591050" y="390525"/>
                </a:cubicBezTo>
                <a:cubicBezTo>
                  <a:pt x="4617836" y="366174"/>
                  <a:pt x="4676775" y="323850"/>
                  <a:pt x="4676775" y="323850"/>
                </a:cubicBezTo>
                <a:cubicBezTo>
                  <a:pt x="4727898" y="238645"/>
                  <a:pt x="4680896" y="308255"/>
                  <a:pt x="4733925" y="247650"/>
                </a:cubicBezTo>
                <a:cubicBezTo>
                  <a:pt x="4747312" y="232350"/>
                  <a:pt x="4757650" y="214400"/>
                  <a:pt x="4772025" y="200025"/>
                </a:cubicBezTo>
                <a:cubicBezTo>
                  <a:pt x="4783250" y="188800"/>
                  <a:pt x="4799446" y="183197"/>
                  <a:pt x="4810125" y="171450"/>
                </a:cubicBezTo>
                <a:cubicBezTo>
                  <a:pt x="4831482" y="147957"/>
                  <a:pt x="4848225" y="120650"/>
                  <a:pt x="4867275" y="95250"/>
                </a:cubicBezTo>
                <a:cubicBezTo>
                  <a:pt x="4876800" y="82550"/>
                  <a:pt x="4882641" y="65956"/>
                  <a:pt x="4895850" y="57150"/>
                </a:cubicBezTo>
                <a:lnTo>
                  <a:pt x="4924425" y="38100"/>
                </a:lnTo>
                <a:cubicBezTo>
                  <a:pt x="4945966" y="5789"/>
                  <a:pt x="4935380" y="17620"/>
                  <a:pt x="4953000"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5" name="Volný tvar 4"/>
          <p:cNvSpPr/>
          <p:nvPr/>
        </p:nvSpPr>
        <p:spPr>
          <a:xfrm rot="171227">
            <a:off x="741222" y="5682724"/>
            <a:ext cx="9108053" cy="501857"/>
          </a:xfrm>
          <a:custGeom>
            <a:avLst/>
            <a:gdLst>
              <a:gd name="connsiteX0" fmla="*/ 0 w 7896225"/>
              <a:gd name="connsiteY0" fmla="*/ 272288 h 310415"/>
              <a:gd name="connsiteX1" fmla="*/ 409575 w 7896225"/>
              <a:gd name="connsiteY1" fmla="*/ 281813 h 310415"/>
              <a:gd name="connsiteX2" fmla="*/ 952500 w 7896225"/>
              <a:gd name="connsiteY2" fmla="*/ 310388 h 310415"/>
              <a:gd name="connsiteX3" fmla="*/ 2295525 w 7896225"/>
              <a:gd name="connsiteY3" fmla="*/ 272288 h 310415"/>
              <a:gd name="connsiteX4" fmla="*/ 4495800 w 7896225"/>
              <a:gd name="connsiteY4" fmla="*/ 262763 h 310415"/>
              <a:gd name="connsiteX5" fmla="*/ 4600575 w 7896225"/>
              <a:gd name="connsiteY5" fmla="*/ 243713 h 310415"/>
              <a:gd name="connsiteX6" fmla="*/ 4829175 w 7896225"/>
              <a:gd name="connsiteY6" fmla="*/ 234188 h 310415"/>
              <a:gd name="connsiteX7" fmla="*/ 5191125 w 7896225"/>
              <a:gd name="connsiteY7" fmla="*/ 205613 h 310415"/>
              <a:gd name="connsiteX8" fmla="*/ 5286375 w 7896225"/>
              <a:gd name="connsiteY8" fmla="*/ 196088 h 310415"/>
              <a:gd name="connsiteX9" fmla="*/ 5667375 w 7896225"/>
              <a:gd name="connsiteY9" fmla="*/ 186563 h 310415"/>
              <a:gd name="connsiteX10" fmla="*/ 5857875 w 7896225"/>
              <a:gd name="connsiteY10" fmla="*/ 167513 h 310415"/>
              <a:gd name="connsiteX11" fmla="*/ 5943600 w 7896225"/>
              <a:gd name="connsiteY11" fmla="*/ 157988 h 310415"/>
              <a:gd name="connsiteX12" fmla="*/ 6029325 w 7896225"/>
              <a:gd name="connsiteY12" fmla="*/ 138938 h 310415"/>
              <a:gd name="connsiteX13" fmla="*/ 6134100 w 7896225"/>
              <a:gd name="connsiteY13" fmla="*/ 129413 h 310415"/>
              <a:gd name="connsiteX14" fmla="*/ 6229350 w 7896225"/>
              <a:gd name="connsiteY14" fmla="*/ 119888 h 310415"/>
              <a:gd name="connsiteX15" fmla="*/ 7038975 w 7896225"/>
              <a:gd name="connsiteY15" fmla="*/ 81788 h 310415"/>
              <a:gd name="connsiteX16" fmla="*/ 7248525 w 7896225"/>
              <a:gd name="connsiteY16" fmla="*/ 72263 h 310415"/>
              <a:gd name="connsiteX17" fmla="*/ 7381875 w 7896225"/>
              <a:gd name="connsiteY17" fmla="*/ 62738 h 310415"/>
              <a:gd name="connsiteX18" fmla="*/ 7543800 w 7896225"/>
              <a:gd name="connsiteY18" fmla="*/ 53213 h 310415"/>
              <a:gd name="connsiteX19" fmla="*/ 7610475 w 7896225"/>
              <a:gd name="connsiteY19" fmla="*/ 34163 h 310415"/>
              <a:gd name="connsiteX20" fmla="*/ 7677150 w 7896225"/>
              <a:gd name="connsiteY20" fmla="*/ 24638 h 310415"/>
              <a:gd name="connsiteX21" fmla="*/ 7896225 w 7896225"/>
              <a:gd name="connsiteY21" fmla="*/ 5588 h 31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6225" h="310415">
                <a:moveTo>
                  <a:pt x="0" y="272288"/>
                </a:moveTo>
                <a:lnTo>
                  <a:pt x="409575" y="281813"/>
                </a:lnTo>
                <a:cubicBezTo>
                  <a:pt x="590656" y="289056"/>
                  <a:pt x="771277" y="311303"/>
                  <a:pt x="952500" y="310388"/>
                </a:cubicBezTo>
                <a:cubicBezTo>
                  <a:pt x="1400349" y="308126"/>
                  <a:pt x="1847850" y="284988"/>
                  <a:pt x="2295525" y="272288"/>
                </a:cubicBezTo>
                <a:cubicBezTo>
                  <a:pt x="3215181" y="291855"/>
                  <a:pt x="3032818" y="292773"/>
                  <a:pt x="4495800" y="262763"/>
                </a:cubicBezTo>
                <a:cubicBezTo>
                  <a:pt x="4531290" y="262035"/>
                  <a:pt x="4565207" y="246745"/>
                  <a:pt x="4600575" y="243713"/>
                </a:cubicBezTo>
                <a:cubicBezTo>
                  <a:pt x="4676562" y="237200"/>
                  <a:pt x="4752975" y="237363"/>
                  <a:pt x="4829175" y="234188"/>
                </a:cubicBezTo>
                <a:cubicBezTo>
                  <a:pt x="5179373" y="197325"/>
                  <a:pt x="4840878" y="229768"/>
                  <a:pt x="5191125" y="205613"/>
                </a:cubicBezTo>
                <a:cubicBezTo>
                  <a:pt x="5222958" y="203418"/>
                  <a:pt x="5254492" y="197363"/>
                  <a:pt x="5286375" y="196088"/>
                </a:cubicBezTo>
                <a:cubicBezTo>
                  <a:pt x="5413313" y="191010"/>
                  <a:pt x="5540375" y="189738"/>
                  <a:pt x="5667375" y="186563"/>
                </a:cubicBezTo>
                <a:cubicBezTo>
                  <a:pt x="5843714" y="171868"/>
                  <a:pt x="5719280" y="183818"/>
                  <a:pt x="5857875" y="167513"/>
                </a:cubicBezTo>
                <a:cubicBezTo>
                  <a:pt x="5886429" y="164154"/>
                  <a:pt x="5915240" y="162715"/>
                  <a:pt x="5943600" y="157988"/>
                </a:cubicBezTo>
                <a:cubicBezTo>
                  <a:pt x="5972474" y="153176"/>
                  <a:pt x="6000377" y="143280"/>
                  <a:pt x="6029325" y="138938"/>
                </a:cubicBezTo>
                <a:cubicBezTo>
                  <a:pt x="6064006" y="133736"/>
                  <a:pt x="6099189" y="132738"/>
                  <a:pt x="6134100" y="129413"/>
                </a:cubicBezTo>
                <a:cubicBezTo>
                  <a:pt x="6165865" y="126388"/>
                  <a:pt x="6197536" y="122335"/>
                  <a:pt x="6229350" y="119888"/>
                </a:cubicBezTo>
                <a:cubicBezTo>
                  <a:pt x="6612377" y="90424"/>
                  <a:pt x="6549609" y="100610"/>
                  <a:pt x="7038975" y="81788"/>
                </a:cubicBezTo>
                <a:lnTo>
                  <a:pt x="7248525" y="72263"/>
                </a:lnTo>
                <a:cubicBezTo>
                  <a:pt x="7293020" y="69791"/>
                  <a:pt x="7337404" y="65607"/>
                  <a:pt x="7381875" y="62738"/>
                </a:cubicBezTo>
                <a:lnTo>
                  <a:pt x="7543800" y="53213"/>
                </a:lnTo>
                <a:cubicBezTo>
                  <a:pt x="7568283" y="45052"/>
                  <a:pt x="7584163" y="38947"/>
                  <a:pt x="7610475" y="34163"/>
                </a:cubicBezTo>
                <a:cubicBezTo>
                  <a:pt x="7632564" y="30147"/>
                  <a:pt x="7654925" y="27813"/>
                  <a:pt x="7677150" y="24638"/>
                </a:cubicBezTo>
                <a:cubicBezTo>
                  <a:pt x="7777837" y="-15637"/>
                  <a:pt x="7707677" y="5588"/>
                  <a:pt x="7896225" y="5588"/>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14" name="Přímá spojnice se šipkou 13"/>
          <p:cNvCxnSpPr/>
          <p:nvPr/>
        </p:nvCxnSpPr>
        <p:spPr>
          <a:xfrm flipV="1">
            <a:off x="3218692" y="307395"/>
            <a:ext cx="1537936" cy="1983498"/>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Zástupný symbol pro zápatí 1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15" name="Zástupný symbol pro číslo snímku 14"/>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34</a:t>
            </a:fld>
            <a:endParaRPr lang="en-US" altLang="en-US">
              <a:solidFill>
                <a:prstClr val="black"/>
              </a:solidFill>
            </a:endParaRPr>
          </a:p>
        </p:txBody>
      </p:sp>
    </p:spTree>
    <p:extLst>
      <p:ext uri="{BB962C8B-B14F-4D97-AF65-F5344CB8AC3E}">
        <p14:creationId xmlns:p14="http://schemas.microsoft.com/office/powerpoint/2010/main" val="40017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D:\devel\2014-TED\podklady\fotky\IMG_42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9" b="13206"/>
          <a:stretch/>
        </p:blipFill>
        <p:spPr bwMode="auto">
          <a:xfrm>
            <a:off x="-12526" y="842944"/>
            <a:ext cx="10691813" cy="60231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304457" y="3169015"/>
            <a:ext cx="1178756" cy="2222514"/>
          </a:xfrm>
          <a:prstGeom prst="straightConnector1">
            <a:avLst/>
          </a:prstGeom>
          <a:ln w="57150">
            <a:solidFill>
              <a:srgbClr val="FFC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1557052" y="2827331"/>
            <a:ext cx="1178756" cy="2222514"/>
          </a:xfrm>
          <a:prstGeom prst="straightConnector1">
            <a:avLst/>
          </a:prstGeom>
          <a:ln w="57150">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4" name="Zástupný symbol pro číslo snímku 3"/>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35</a:t>
            </a:fld>
            <a:endParaRPr lang="en-US" altLang="en-US">
              <a:solidFill>
                <a:prstClr val="black"/>
              </a:solidFill>
            </a:endParaRPr>
          </a:p>
        </p:txBody>
      </p:sp>
    </p:spTree>
    <p:extLst>
      <p:ext uri="{BB962C8B-B14F-4D97-AF65-F5344CB8AC3E}">
        <p14:creationId xmlns:p14="http://schemas.microsoft.com/office/powerpoint/2010/main" val="26472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simulation under the surface</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36</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descr="C:\devel\2013-zerovariance\slides\plotpaths2000c0.997.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48" t="2740" r="21191" b="7688"/>
          <a:stretch/>
        </p:blipFill>
        <p:spPr bwMode="auto">
          <a:xfrm>
            <a:off x="5682699" y="1538904"/>
            <a:ext cx="4209843" cy="266801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Zástupný symbol pro obsah 2"/>
          <p:cNvSpPr>
            <a:spLocks noGrp="1"/>
          </p:cNvSpPr>
          <p:nvPr>
            <p:ph idx="1"/>
          </p:nvPr>
        </p:nvSpPr>
        <p:spPr>
          <a:xfrm>
            <a:off x="534591" y="1763931"/>
            <a:ext cx="9622632" cy="4994286"/>
          </a:xfrm>
        </p:spPr>
        <p:txBody>
          <a:bodyPr/>
          <a:lstStyle/>
          <a:p>
            <a:r>
              <a:rPr lang="en-US" b="1" dirty="0"/>
              <a:t>Classical random walk</a:t>
            </a:r>
          </a:p>
          <a:p>
            <a:pPr lvl="1"/>
            <a:r>
              <a:rPr lang="en-US" dirty="0"/>
              <a:t>Oblivious to the boundary</a:t>
            </a:r>
          </a:p>
          <a:p>
            <a:endParaRPr lang="en-US" dirty="0"/>
          </a:p>
          <a:p>
            <a:endParaRPr lang="en-US" dirty="0"/>
          </a:p>
          <a:p>
            <a:endParaRPr lang="en-US" dirty="0"/>
          </a:p>
          <a:p>
            <a:endParaRPr lang="en-US" dirty="0"/>
          </a:p>
          <a:p>
            <a:r>
              <a:rPr lang="en-US" b="1" dirty="0"/>
              <a:t>Goal</a:t>
            </a:r>
          </a:p>
          <a:p>
            <a:pPr lvl="1"/>
            <a:r>
              <a:rPr lang="en-US" dirty="0"/>
              <a:t>Guide paths toward the</a:t>
            </a:r>
            <a:br>
              <a:rPr lang="en-US" dirty="0"/>
            </a:br>
            <a:r>
              <a:rPr lang="en-US" dirty="0"/>
              <a:t>boundary</a:t>
            </a:r>
          </a:p>
          <a:p>
            <a:pPr lvl="1"/>
            <a:endParaRPr lang="cs-CZ" dirty="0"/>
          </a:p>
        </p:txBody>
      </p:sp>
      <p:pic>
        <p:nvPicPr>
          <p:cNvPr id="8" name="Picture 4" descr="C:\devel\2013-zerovariance\slides\plotpaths2000c0.9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48" t="3968" r="24428" b="34261"/>
          <a:stretch/>
        </p:blipFill>
        <p:spPr bwMode="auto">
          <a:xfrm>
            <a:off x="5682699" y="4312365"/>
            <a:ext cx="4209842" cy="20702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37</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Picture 2" descr="http://www.jess.sk/assets/components/phpthumbof/cache/57ff8a38355a22523716f645e5a13151.845682ab4ebee5459cfed77a64013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7" y="149452"/>
            <a:ext cx="10568503" cy="726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7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dirty="0"/>
              <a:t>Reactor shield design</a:t>
            </a:r>
          </a:p>
          <a:p>
            <a:pPr lvl="1"/>
            <a:r>
              <a:rPr lang="en-US" b="1" dirty="0"/>
              <a:t>One in a billion</a:t>
            </a:r>
            <a:r>
              <a:rPr lang="en-US" dirty="0"/>
              <a:t> particles makes it through</a:t>
            </a:r>
          </a:p>
        </p:txBody>
      </p:sp>
      <p:sp>
        <p:nvSpPr>
          <p:cNvPr id="9" name="Obdélník 8"/>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r>
              <a:rPr lang="en-US" sz="2600" b="1" dirty="0">
                <a:solidFill>
                  <a:srgbClr val="0070C0"/>
                </a:solidFill>
              </a:rPr>
              <a:t>slab</a:t>
            </a:r>
          </a:p>
          <a:p>
            <a:pPr algn="ctr" defTabSz="913874"/>
            <a:r>
              <a:rPr lang="en-US" sz="2600" b="1" dirty="0">
                <a:solidFill>
                  <a:srgbClr val="0070C0"/>
                </a:solidFill>
              </a:rPr>
              <a:t>(reactor shield)</a:t>
            </a:r>
            <a:endParaRPr lang="cs-CZ" sz="2600" b="1" dirty="0">
              <a:solidFill>
                <a:srgbClr val="0070C0"/>
              </a:solidFill>
            </a:endParaRP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38</a:t>
            </a:fld>
            <a:endParaRPr lang="en-US" altLang="en-US">
              <a:solidFill>
                <a:prstClr val="black"/>
              </a:solidFill>
            </a:endParaRPr>
          </a:p>
        </p:txBody>
      </p:sp>
      <p:cxnSp>
        <p:nvCxnSpPr>
          <p:cNvPr id="8" name="Přímá spojnice 7"/>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20" name="Přímá spojnice se šipkou 19"/>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6257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b="1" dirty="0"/>
              <a:t>Path stretching </a:t>
            </a:r>
            <a:r>
              <a:rPr lang="en-US" sz="2200" dirty="0">
                <a:solidFill>
                  <a:schemeClr val="accent1"/>
                </a:solidFill>
              </a:rPr>
              <a:t>[Clark ’66, Ponti ‘71, </a:t>
            </a:r>
            <a:r>
              <a:rPr lang="en-US" sz="2200" dirty="0" err="1">
                <a:solidFill>
                  <a:schemeClr val="accent1"/>
                </a:solidFill>
              </a:rPr>
              <a:t>Spanier</a:t>
            </a:r>
            <a:r>
              <a:rPr lang="en-US" sz="2200" dirty="0">
                <a:solidFill>
                  <a:schemeClr val="accent1"/>
                </a:solidFill>
              </a:rPr>
              <a:t> ‘71]</a:t>
            </a: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39</a:t>
            </a:fld>
            <a:endParaRPr lang="en-US" altLang="en-US">
              <a:solidFill>
                <a:prstClr val="black"/>
              </a:solidFill>
            </a:endParaRPr>
          </a:p>
        </p:txBody>
      </p:sp>
      <p:sp>
        <p:nvSpPr>
          <p:cNvPr id="40" name="Obdélník 39"/>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sz="2600" b="1" dirty="0">
              <a:solidFill>
                <a:srgbClr val="0070C0"/>
              </a:solidFill>
            </a:endParaRPr>
          </a:p>
          <a:p>
            <a:pPr algn="ctr" defTabSz="913874"/>
            <a:endParaRPr lang="cs-CZ" sz="2600" b="1" dirty="0">
              <a:solidFill>
                <a:srgbClr val="0070C0"/>
              </a:solidFill>
            </a:endParaRPr>
          </a:p>
        </p:txBody>
      </p:sp>
      <p:cxnSp>
        <p:nvCxnSpPr>
          <p:cNvPr id="41" name="Přímá spojnice 40"/>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54" name="Přímá spojnice se šipkou 53"/>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24" name="Šipka doprava 23"/>
          <p:cNvSpPr/>
          <p:nvPr/>
        </p:nvSpPr>
        <p:spPr>
          <a:xfrm flipH="1">
            <a:off x="4298805" y="5767223"/>
            <a:ext cx="1856082" cy="949508"/>
          </a:xfrm>
          <a:prstGeom prst="rightArrow">
            <a:avLst>
              <a:gd name="adj1" fmla="val 41153"/>
              <a:gd name="adj2" fmla="val 89808"/>
            </a:avLst>
          </a:prstGeom>
          <a:solidFill>
            <a:schemeClr val="tx2">
              <a:alpha val="25000"/>
            </a:schemeClr>
          </a:solidFill>
          <a:ln w="57150">
            <a:solidFill>
              <a:schemeClr val="tx2"/>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cs-CZ" sz="1900">
              <a:solidFill>
                <a:srgbClr val="0070C0"/>
              </a:solidFill>
            </a:endParaRPr>
          </a:p>
        </p:txBody>
      </p:sp>
      <p:grpSp>
        <p:nvGrpSpPr>
          <p:cNvPr id="63" name="Skupina 62"/>
          <p:cNvGrpSpPr/>
          <p:nvPr/>
        </p:nvGrpSpPr>
        <p:grpSpPr>
          <a:xfrm>
            <a:off x="3770834" y="3979323"/>
            <a:ext cx="2924465" cy="723623"/>
            <a:chOff x="3143114" y="3249917"/>
            <a:chExt cx="2653022" cy="656455"/>
          </a:xfrm>
        </p:grpSpPr>
        <p:cxnSp>
          <p:nvCxnSpPr>
            <p:cNvPr id="59" name="Přímá spojnice se šipkou 58"/>
            <p:cNvCxnSpPr/>
            <p:nvPr/>
          </p:nvCxnSpPr>
          <p:spPr>
            <a:xfrm flipH="1">
              <a:off x="3143114" y="3511379"/>
              <a:ext cx="2653022" cy="39499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rot="21137229">
              <a:off x="3861364" y="3249917"/>
              <a:ext cx="1134405" cy="390891"/>
            </a:xfrm>
            <a:prstGeom prst="rect">
              <a:avLst/>
            </a:prstGeom>
            <a:noFill/>
          </p:spPr>
          <p:txBody>
            <a:bodyPr wrap="none" rtlCol="0">
              <a:spAutoFit/>
            </a:bodyPr>
            <a:lstStyle/>
            <a:p>
              <a:pPr defTabSz="913874"/>
              <a:r>
                <a:rPr lang="en-US" sz="2200" b="1" dirty="0">
                  <a:solidFill>
                    <a:srgbClr val="444141"/>
                  </a:solidFill>
                </a:rPr>
                <a:t>long step</a:t>
              </a:r>
              <a:endParaRPr lang="cs-CZ" sz="2200" b="1" dirty="0">
                <a:solidFill>
                  <a:srgbClr val="444141"/>
                </a:solidFill>
              </a:endParaRPr>
            </a:p>
          </p:txBody>
        </p:sp>
      </p:grpSp>
      <p:grpSp>
        <p:nvGrpSpPr>
          <p:cNvPr id="64" name="Skupina 63"/>
          <p:cNvGrpSpPr/>
          <p:nvPr/>
        </p:nvGrpSpPr>
        <p:grpSpPr>
          <a:xfrm>
            <a:off x="4997977" y="4872499"/>
            <a:ext cx="1359475" cy="653609"/>
            <a:chOff x="4103960" y="3373723"/>
            <a:chExt cx="1233290" cy="592943"/>
          </a:xfrm>
        </p:grpSpPr>
        <p:cxnSp>
          <p:nvCxnSpPr>
            <p:cNvPr id="65" name="Přímá spojnice se šipkou 64"/>
            <p:cNvCxnSpPr/>
            <p:nvPr/>
          </p:nvCxnSpPr>
          <p:spPr>
            <a:xfrm>
              <a:off x="4119403" y="3687502"/>
              <a:ext cx="1008112" cy="2791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rot="961838">
              <a:off x="4103960" y="3373723"/>
              <a:ext cx="1233290" cy="390893"/>
            </a:xfrm>
            <a:prstGeom prst="rect">
              <a:avLst/>
            </a:prstGeom>
            <a:noFill/>
          </p:spPr>
          <p:txBody>
            <a:bodyPr wrap="none" rtlCol="0">
              <a:spAutoFit/>
            </a:bodyPr>
            <a:lstStyle/>
            <a:p>
              <a:pPr defTabSz="913874"/>
              <a:r>
                <a:rPr lang="en-US" sz="2200" b="1" dirty="0">
                  <a:solidFill>
                    <a:srgbClr val="444141"/>
                  </a:solidFill>
                </a:rPr>
                <a:t>short step</a:t>
              </a:r>
              <a:endParaRPr lang="cs-CZ" sz="2200" b="1" dirty="0">
                <a:solidFill>
                  <a:srgbClr val="444141"/>
                </a:solidFill>
              </a:endParaRPr>
            </a:p>
          </p:txBody>
        </p:sp>
      </p:gr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42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407107"/>
            <a:ext cx="10694957" cy="6732381"/>
          </a:xfrm>
          <a:prstGeom prst="rect">
            <a:avLst/>
          </a:prstGeom>
        </p:spPr>
      </p:pic>
      <p:sp>
        <p:nvSpPr>
          <p:cNvPr id="18" name="Rectangle 17"/>
          <p:cNvSpPr/>
          <p:nvPr/>
        </p:nvSpPr>
        <p:spPr>
          <a:xfrm>
            <a:off x="9634"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19" name="TextBox 18"/>
          <p:cNvSpPr txBox="1"/>
          <p:nvPr/>
        </p:nvSpPr>
        <p:spPr>
          <a:xfrm>
            <a:off x="9557795"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err="1">
                <a:solidFill>
                  <a:srgbClr val="262626"/>
                </a:solidFill>
                <a:latin typeface="Open Sans"/>
                <a:cs typeface="Open Sans"/>
              </a:rPr>
              <a:t>allcity,cz</a:t>
            </a:r>
            <a:endParaRPr lang="en-JM" sz="600" b="1" dirty="0">
              <a:solidFill>
                <a:srgbClr val="262626"/>
              </a:solidFill>
              <a:latin typeface="Open Sans"/>
              <a:cs typeface="Open Sans"/>
            </a:endParaRPr>
          </a:p>
        </p:txBody>
      </p:sp>
      <p:sp>
        <p:nvSpPr>
          <p:cNvPr id="20" name="TextBox 19"/>
          <p:cNvSpPr txBox="1"/>
          <p:nvPr/>
        </p:nvSpPr>
        <p:spPr>
          <a:xfrm>
            <a:off x="9640"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Jan </a:t>
            </a:r>
            <a:r>
              <a:rPr lang="en-JM" sz="600" b="1" dirty="0" err="1">
                <a:solidFill>
                  <a:srgbClr val="262626"/>
                </a:solidFill>
                <a:latin typeface="Open Sans"/>
                <a:cs typeface="Open Sans"/>
              </a:rPr>
              <a:t>Kudelasek</a:t>
            </a:r>
            <a:r>
              <a:rPr lang="en-JM" sz="600" b="1" dirty="0">
                <a:solidFill>
                  <a:srgbClr val="262626"/>
                </a:solidFill>
                <a:latin typeface="Open Sans"/>
                <a:cs typeface="Open Sans"/>
              </a:rPr>
              <a:t> |</a:t>
            </a:r>
          </a:p>
        </p:txBody>
      </p:sp>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35815231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Zero-variance random walk theory</a:t>
            </a:r>
            <a:endParaRPr lang="cs-CZ" dirty="0"/>
          </a:p>
        </p:txBody>
      </p:sp>
      <p:sp>
        <p:nvSpPr>
          <p:cNvPr id="3" name="Zástupný symbol pro obsah 2"/>
          <p:cNvSpPr>
            <a:spLocks noGrp="1"/>
          </p:cNvSpPr>
          <p:nvPr>
            <p:ph idx="1"/>
          </p:nvPr>
        </p:nvSpPr>
        <p:spPr/>
        <p:txBody>
          <a:bodyPr/>
          <a:lstStyle/>
          <a:p>
            <a:r>
              <a:rPr lang="en-US" dirty="0"/>
              <a:t>Zero variance random walk theory</a:t>
            </a:r>
            <a:br>
              <a:rPr lang="en-US" dirty="0"/>
            </a:br>
            <a:r>
              <a:rPr lang="en-US" sz="2200" dirty="0">
                <a:solidFill>
                  <a:schemeClr val="accent1"/>
                </a:solidFill>
                <a:ea typeface="+mn-ea"/>
                <a:cs typeface="+mn-cs"/>
              </a:rPr>
              <a:t>[Kahn ‘54, </a:t>
            </a:r>
            <a:r>
              <a:rPr lang="en-US" sz="2200" dirty="0" err="1">
                <a:solidFill>
                  <a:schemeClr val="accent1"/>
                </a:solidFill>
                <a:ea typeface="+mn-ea"/>
                <a:cs typeface="+mn-cs"/>
              </a:rPr>
              <a:t>Kalos</a:t>
            </a:r>
            <a:r>
              <a:rPr lang="en-US" sz="2200" dirty="0">
                <a:solidFill>
                  <a:schemeClr val="accent1"/>
                </a:solidFill>
                <a:ea typeface="+mn-ea"/>
                <a:cs typeface="+mn-cs"/>
              </a:rPr>
              <a:t> and Whitlock ’08, </a:t>
            </a:r>
            <a:r>
              <a:rPr lang="en-US" sz="2200" dirty="0" err="1">
                <a:solidFill>
                  <a:schemeClr val="accent1"/>
                </a:solidFill>
                <a:ea typeface="+mn-ea"/>
                <a:cs typeface="+mn-cs"/>
              </a:rPr>
              <a:t>Hoogenboom</a:t>
            </a:r>
            <a:r>
              <a:rPr lang="en-US" sz="2200" dirty="0">
                <a:solidFill>
                  <a:schemeClr val="accent1"/>
                </a:solidFill>
                <a:ea typeface="+mn-ea"/>
                <a:cs typeface="+mn-cs"/>
              </a:rPr>
              <a:t> ’08, Booth ‘11] </a:t>
            </a:r>
          </a:p>
          <a:p>
            <a:pPr marL="0" indent="0">
              <a:buNone/>
            </a:pPr>
            <a:endParaRPr lang="en-US" b="1" dirty="0"/>
          </a:p>
          <a:p>
            <a:r>
              <a:rPr lang="en-US" b="1" dirty="0"/>
              <a:t>[</a:t>
            </a:r>
            <a:r>
              <a:rPr lang="en-US" b="1" dirty="0" err="1"/>
              <a:t>Dwivedi</a:t>
            </a:r>
            <a:r>
              <a:rPr lang="en-US" b="1" dirty="0"/>
              <a:t> ‘81]</a:t>
            </a:r>
            <a:endParaRPr lang="en-US" dirty="0"/>
          </a:p>
          <a:p>
            <a:pPr lvl="1"/>
            <a:r>
              <a:rPr lang="en-US" dirty="0"/>
              <a:t>Synergistic </a:t>
            </a:r>
            <a:r>
              <a:rPr lang="en-US" b="1" dirty="0"/>
              <a:t>path stretching</a:t>
            </a:r>
            <a:r>
              <a:rPr lang="en-US" dirty="0"/>
              <a:t> and </a:t>
            </a:r>
            <a:r>
              <a:rPr lang="en-US" b="1" dirty="0"/>
              <a:t>angular sampling</a:t>
            </a:r>
          </a:p>
          <a:p>
            <a:pPr lvl="1"/>
            <a:r>
              <a:rPr lang="en-US" dirty="0"/>
              <a:t>Solid theory, no heuristics</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6614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Analytical radiance solution</a:t>
            </a:r>
          </a:p>
        </p:txBody>
      </p:sp>
      <p:sp>
        <p:nvSpPr>
          <p:cNvPr id="3" name="Zástupný symbol pro obsah 2"/>
          <p:cNvSpPr>
            <a:spLocks noGrp="1"/>
          </p:cNvSpPr>
          <p:nvPr>
            <p:ph idx="1"/>
          </p:nvPr>
        </p:nvSpPr>
        <p:spPr/>
        <p:txBody>
          <a:bodyPr/>
          <a:lstStyle/>
          <a:p>
            <a:r>
              <a:rPr lang="en-US" dirty="0"/>
              <a:t>Case’s singular eigenfunctions </a:t>
            </a:r>
            <a:br>
              <a:rPr lang="en-US" b="1" dirty="0"/>
            </a:br>
            <a:r>
              <a:rPr lang="en-US" sz="2600" dirty="0">
                <a:solidFill>
                  <a:schemeClr val="accent1"/>
                </a:solidFill>
              </a:rPr>
              <a:t>[Case 1960, McCormick and </a:t>
            </a:r>
            <a:r>
              <a:rPr lang="en-US" sz="2600" dirty="0" err="1">
                <a:solidFill>
                  <a:schemeClr val="accent1"/>
                </a:solidFill>
              </a:rPr>
              <a:t>Kuscer</a:t>
            </a:r>
            <a:r>
              <a:rPr lang="en-US" sz="2600" dirty="0">
                <a:solidFill>
                  <a:schemeClr val="accent1"/>
                </a:solidFill>
              </a:rPr>
              <a:t> 1973]</a:t>
            </a:r>
          </a:p>
        </p:txBody>
      </p:sp>
      <p:graphicFrame>
        <p:nvGraphicFramePr>
          <p:cNvPr id="41" name="Object 2"/>
          <p:cNvGraphicFramePr>
            <a:graphicFrameLocks noChangeAspect="1"/>
          </p:cNvGraphicFramePr>
          <p:nvPr/>
        </p:nvGraphicFramePr>
        <p:xfrm>
          <a:off x="3270256" y="4022734"/>
          <a:ext cx="6599236" cy="1139824"/>
        </p:xfrm>
        <a:graphic>
          <a:graphicData uri="http://schemas.openxmlformats.org/presentationml/2006/ole">
            <mc:AlternateContent xmlns:mc="http://schemas.openxmlformats.org/markup-compatibility/2006">
              <mc:Choice xmlns:v="urn:schemas-microsoft-com:vml" Requires="v">
                <p:oleObj spid="_x0000_s25629" name="Rovnice" r:id="rId4" imgW="2565360" imgH="469800" progId="Equation.3">
                  <p:embed/>
                </p:oleObj>
              </mc:Choice>
              <mc:Fallback>
                <p:oleObj name="Rovnice" r:id="rId4" imgW="2565360" imgH="469800" progId="Equation.3">
                  <p:embed/>
                  <p:pic>
                    <p:nvPicPr>
                      <p:cNvPr id="0" name=""/>
                      <p:cNvPicPr>
                        <a:picLocks noChangeAspect="1" noChangeArrowheads="1"/>
                      </p:cNvPicPr>
                      <p:nvPr/>
                    </p:nvPicPr>
                    <p:blipFill>
                      <a:blip r:embed="rId5"/>
                      <a:srcRect/>
                      <a:stretch>
                        <a:fillRect/>
                      </a:stretch>
                    </p:blipFill>
                    <p:spPr bwMode="auto">
                      <a:xfrm>
                        <a:off x="3270256" y="4022734"/>
                        <a:ext cx="6599236" cy="1139824"/>
                      </a:xfrm>
                      <a:prstGeom prst="rect">
                        <a:avLst/>
                      </a:prstGeom>
                      <a:noFill/>
                      <a:ln>
                        <a:solidFill>
                          <a:schemeClr val="tx2"/>
                        </a:solidFill>
                      </a:ln>
                    </p:spPr>
                  </p:pic>
                </p:oleObj>
              </mc:Fallback>
            </mc:AlternateContent>
          </a:graphicData>
        </a:graphic>
      </p:graphicFrame>
      <p:grpSp>
        <p:nvGrpSpPr>
          <p:cNvPr id="14" name="Skupina 13"/>
          <p:cNvGrpSpPr/>
          <p:nvPr/>
        </p:nvGrpSpPr>
        <p:grpSpPr>
          <a:xfrm>
            <a:off x="1505336" y="4017964"/>
            <a:ext cx="2156634" cy="2698766"/>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4"/>
                <a:endParaRPr lang="en-US">
                  <a:solidFill>
                    <a:srgbClr val="0070C0"/>
                  </a:solidFill>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25630" name="Rovnice" r:id="rId6" imgW="126720" imgH="139680" progId="Equation.3">
                      <p:embed/>
                    </p:oleObj>
                  </mc:Choice>
                  <mc:Fallback>
                    <p:oleObj name="Rovnice" r:id="rId6" imgW="126720" imgH="139680" progId="Equation.3">
                      <p:embed/>
                      <p:pic>
                        <p:nvPicPr>
                          <p:cNvPr id="0" name=""/>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aphicFrame>
            <p:nvGraphicFramePr>
              <p:cNvPr id="70" name="Objekt 69"/>
              <p:cNvGraphicFramePr>
                <a:graphicFrameLocks noChangeAspect="1"/>
              </p:cNvGraphicFramePr>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25631" name="Rovnice" r:id="rId8" imgW="152280" imgH="164880" progId="Equation.3">
                      <p:embed/>
                    </p:oleObj>
                  </mc:Choice>
                  <mc:Fallback>
                    <p:oleObj name="Rovnice" r:id="rId8" imgW="152280" imgH="164880" progId="Equation.3">
                      <p:embed/>
                      <p:pic>
                        <p:nvPicPr>
                          <p:cNvPr id="0" name=""/>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76" name="Skupina 75"/>
          <p:cNvGrpSpPr/>
          <p:nvPr/>
        </p:nvGrpSpPr>
        <p:grpSpPr>
          <a:xfrm>
            <a:off x="4672337" y="5049877"/>
            <a:ext cx="2610103" cy="522958"/>
            <a:chOff x="3995936" y="4581128"/>
            <a:chExt cx="2232248" cy="474415"/>
          </a:xfrm>
        </p:grpSpPr>
        <p:cxnSp>
          <p:nvCxnSpPr>
            <p:cNvPr id="72" name="Přímá spojnice 71"/>
            <p:cNvCxnSpPr/>
            <p:nvPr/>
          </p:nvCxnSpPr>
          <p:spPr>
            <a:xfrm flipH="1">
              <a:off x="3995936" y="4581128"/>
              <a:ext cx="1080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390182" y="4720494"/>
              <a:ext cx="1410645" cy="335049"/>
            </a:xfrm>
            <a:prstGeom prst="rect">
              <a:avLst/>
            </a:prstGeom>
            <a:noFill/>
          </p:spPr>
          <p:txBody>
            <a:bodyPr wrap="none" rtlCol="0">
              <a:spAutoFit/>
            </a:bodyPr>
            <a:lstStyle/>
            <a:p>
              <a:pPr algn="ctr" defTabSz="913874"/>
              <a:r>
                <a:rPr lang="en-US" b="1" dirty="0">
                  <a:solidFill>
                    <a:srgbClr val="00B050"/>
                  </a:solidFill>
                </a:rPr>
                <a:t>transient terms</a:t>
              </a:r>
            </a:p>
          </p:txBody>
        </p:sp>
        <p:cxnSp>
          <p:nvCxnSpPr>
            <p:cNvPr id="71" name="Přímá spojnice 70"/>
            <p:cNvCxnSpPr/>
            <p:nvPr/>
          </p:nvCxnSpPr>
          <p:spPr>
            <a:xfrm>
              <a:off x="4355976" y="4581128"/>
              <a:ext cx="187220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Skupina 76"/>
          <p:cNvGrpSpPr/>
          <p:nvPr/>
        </p:nvGrpSpPr>
        <p:grpSpPr>
          <a:xfrm>
            <a:off x="7393040" y="5049841"/>
            <a:ext cx="2667897" cy="522958"/>
            <a:chOff x="6322772" y="4581128"/>
            <a:chExt cx="2281676" cy="474419"/>
          </a:xfrm>
        </p:grpSpPr>
        <p:sp>
          <p:nvSpPr>
            <p:cNvPr id="43" name="TextovéPole 42"/>
            <p:cNvSpPr txBox="1"/>
            <p:nvPr/>
          </p:nvSpPr>
          <p:spPr>
            <a:xfrm>
              <a:off x="6322772" y="4720495"/>
              <a:ext cx="2281676" cy="335052"/>
            </a:xfrm>
            <a:prstGeom prst="rect">
              <a:avLst/>
            </a:prstGeom>
            <a:noFill/>
          </p:spPr>
          <p:txBody>
            <a:bodyPr wrap="square" rtlCol="0">
              <a:spAutoFit/>
            </a:bodyPr>
            <a:lstStyle/>
            <a:p>
              <a:pPr algn="ctr" defTabSz="913874"/>
              <a:r>
                <a:rPr lang="en-US" b="1" dirty="0">
                  <a:solidFill>
                    <a:srgbClr val="C00000"/>
                  </a:solidFill>
                </a:rPr>
                <a:t>asymptotic terms</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Skupina 81"/>
          <p:cNvGrpSpPr/>
          <p:nvPr/>
        </p:nvGrpSpPr>
        <p:grpSpPr>
          <a:xfrm>
            <a:off x="4961920" y="3051962"/>
            <a:ext cx="3347518" cy="1319040"/>
            <a:chOff x="4243597" y="2768681"/>
            <a:chExt cx="2862916" cy="1196609"/>
          </a:xfrm>
        </p:grpSpPr>
        <p:sp>
          <p:nvSpPr>
            <p:cNvPr id="47" name="TextovéPole 46"/>
            <p:cNvSpPr txBox="1"/>
            <p:nvPr/>
          </p:nvSpPr>
          <p:spPr>
            <a:xfrm>
              <a:off x="4243597" y="2768681"/>
              <a:ext cx="2862916" cy="446735"/>
            </a:xfrm>
            <a:prstGeom prst="rect">
              <a:avLst/>
            </a:prstGeom>
            <a:noFill/>
          </p:spPr>
          <p:txBody>
            <a:bodyPr wrap="none" rtlCol="0">
              <a:spAutoFit/>
            </a:bodyPr>
            <a:lstStyle/>
            <a:p>
              <a:pPr algn="ctr" defTabSz="913874"/>
              <a:r>
                <a:rPr lang="en-US" sz="2600" dirty="0">
                  <a:solidFill>
                    <a:srgbClr val="444141"/>
                  </a:solidFill>
                </a:rPr>
                <a:t>Singular </a:t>
              </a:r>
              <a:r>
                <a:rPr lang="en-US" sz="2600" dirty="0" err="1">
                  <a:solidFill>
                    <a:srgbClr val="444141"/>
                  </a:solidFill>
                </a:rPr>
                <a:t>eigenfunctions</a:t>
              </a:r>
              <a:endParaRPr lang="en-US" sz="2600" dirty="0">
                <a:solidFill>
                  <a:srgbClr val="444141"/>
                </a:solidFill>
              </a:endParaRPr>
            </a:p>
          </p:txBody>
        </p:sp>
        <p:cxnSp>
          <p:nvCxnSpPr>
            <p:cNvPr id="50" name="Přímá spojovací šipka 14"/>
            <p:cNvCxnSpPr/>
            <p:nvPr/>
          </p:nvCxnSpPr>
          <p:spPr>
            <a:xfrm flipH="1">
              <a:off x="5112061" y="3199568"/>
              <a:ext cx="324035" cy="589472"/>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Levá složená závorka 78"/>
            <p:cNvSpPr/>
            <p:nvPr/>
          </p:nvSpPr>
          <p:spPr>
            <a:xfrm rot="5400000">
              <a:off x="5059939" y="3157085"/>
              <a:ext cx="104242" cy="1512168"/>
            </a:xfrm>
            <a:prstGeom prst="leftBrac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sp>
        <p:nvSpPr>
          <p:cNvPr id="31"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41</a:t>
            </a:fld>
            <a:endParaRPr lang="cs-CZ" dirty="0">
              <a:solidFill>
                <a:prstClr val="black"/>
              </a:solidFill>
            </a:endParaRPr>
          </a:p>
        </p:txBody>
      </p:sp>
      <p:sp>
        <p:nvSpPr>
          <p:cNvPr id="32"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pic>
        <p:nvPicPr>
          <p:cNvPr id="4" name="Picture 3">
            <a:extLst>
              <a:ext uri="{FF2B5EF4-FFF2-40B4-BE49-F238E27FC236}">
                <a16:creationId xmlns:a16="http://schemas.microsoft.com/office/drawing/2014/main" id="{52B693F8-5180-4362-9D39-F944DED902C6}"/>
              </a:ext>
            </a:extLst>
          </p:cNvPr>
          <p:cNvPicPr>
            <a:picLocks noChangeAspect="1"/>
          </p:cNvPicPr>
          <p:nvPr/>
        </p:nvPicPr>
        <p:blipFill>
          <a:blip r:embed="rId10"/>
          <a:stretch>
            <a:fillRect/>
          </a:stretch>
        </p:blipFill>
        <p:spPr>
          <a:xfrm>
            <a:off x="8435075" y="90706"/>
            <a:ext cx="2099645" cy="3488255"/>
          </a:xfrm>
          <a:prstGeom prst="rect">
            <a:avLst/>
          </a:prstGeom>
        </p:spPr>
      </p:pic>
    </p:spTree>
    <p:extLst>
      <p:ext uri="{BB962C8B-B14F-4D97-AF65-F5344CB8AC3E}">
        <p14:creationId xmlns:p14="http://schemas.microsoft.com/office/powerpoint/2010/main" val="37869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3.7037E-6 L -0.104 -3.7037E-6 " pathEditMode="relative" rAng="0" ptsTypes="AA">
                                      <p:cBhvr>
                                        <p:cTn id="6" dur="500" fill="hold"/>
                                        <p:tgtEl>
                                          <p:spTgt spid="14"/>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a:t>
            </a:r>
          </a:p>
        </p:txBody>
      </p:sp>
      <p:sp>
        <p:nvSpPr>
          <p:cNvPr id="6" name="Obdélník 5"/>
          <p:cNvSpPr/>
          <p:nvPr/>
        </p:nvSpPr>
        <p:spPr>
          <a:xfrm>
            <a:off x="3240990" y="-1300186"/>
            <a:ext cx="5345907" cy="382257"/>
          </a:xfrm>
          <a:prstGeom prst="rect">
            <a:avLst/>
          </a:prstGeom>
        </p:spPr>
        <p:txBody>
          <a:bodyPr lIns="104241" tIns="52120" rIns="104241" bIns="52120">
            <a:spAutoFit/>
          </a:bodyPr>
          <a:lstStyle/>
          <a:p>
            <a:pPr defTabSz="913874"/>
            <a:r>
              <a:rPr lang="en-US" b="1" dirty="0">
                <a:solidFill>
                  <a:prstClr val="black"/>
                </a:solidFill>
              </a:rPr>
              <a:t>MIS</a:t>
            </a:r>
            <a:r>
              <a:rPr lang="en-US" dirty="0">
                <a:solidFill>
                  <a:prstClr val="black"/>
                </a:solidFill>
              </a:rPr>
              <a:t>:  75% </a:t>
            </a:r>
            <a:r>
              <a:rPr lang="en-US" dirty="0" err="1">
                <a:solidFill>
                  <a:prstClr val="black"/>
                </a:solidFill>
              </a:rPr>
              <a:t>Dwivedi</a:t>
            </a:r>
            <a:r>
              <a:rPr lang="en-US" dirty="0">
                <a:solidFill>
                  <a:prstClr val="black"/>
                </a:solidFill>
              </a:rPr>
              <a:t> sampling + 25% “analog” sampling</a:t>
            </a:r>
          </a:p>
        </p:txBody>
      </p:sp>
      <p:sp>
        <p:nvSpPr>
          <p:cNvPr id="12" name="Obdélník 11"/>
          <p:cNvSpPr/>
          <p:nvPr/>
        </p:nvSpPr>
        <p:spPr>
          <a:xfrm>
            <a:off x="526866" y="1264304"/>
            <a:ext cx="9638089" cy="382257"/>
          </a:xfrm>
          <a:prstGeom prst="rect">
            <a:avLst/>
          </a:prstGeom>
        </p:spPr>
        <p:txBody>
          <a:bodyPr wrap="square" lIns="104241" tIns="52120" rIns="104241" bIns="52120">
            <a:spAutoFit/>
          </a:bodyPr>
          <a:lstStyle/>
          <a:p>
            <a:pPr defTabSz="913874"/>
            <a:r>
              <a:rPr lang="en-US" b="1" dirty="0">
                <a:solidFill>
                  <a:srgbClr val="444141"/>
                </a:solidFill>
              </a:rPr>
              <a:t>equal-time comparison</a:t>
            </a:r>
            <a:r>
              <a:rPr lang="en-US" dirty="0">
                <a:solidFill>
                  <a:srgbClr val="444141"/>
                </a:solidFill>
              </a:rPr>
              <a:t>, 100 samples per pixel</a:t>
            </a:r>
          </a:p>
        </p:txBody>
      </p:sp>
      <p:pic>
        <p:nvPicPr>
          <p:cNvPr id="17" name="Picture 2" descr="E:\backup\devel\2013-zerovariance\paper\img\dwiv_ibl_sui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2" y="1795460"/>
            <a:ext cx="4778738"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18" name="Picture 3" descr="E:\backup\devel\2013-zerovariance\paper\img\dwiv_ibl_suite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54" r="-1"/>
          <a:stretch/>
        </p:blipFill>
        <p:spPr bwMode="auto">
          <a:xfrm>
            <a:off x="5453382" y="1795460"/>
            <a:ext cx="4777641"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5412229" y="3967757"/>
            <a:ext cx="4818795" cy="382257"/>
          </a:xfrm>
          <a:prstGeom prst="rect">
            <a:avLst/>
          </a:prstGeom>
        </p:spPr>
        <p:txBody>
          <a:bodyPr wrap="square" lIns="104241" tIns="52120" rIns="104241" bIns="52120">
            <a:spAutoFit/>
          </a:bodyPr>
          <a:lstStyle/>
          <a:p>
            <a:pPr algn="r" defTabSz="913874"/>
            <a:r>
              <a:rPr lang="en-US" b="1" dirty="0">
                <a:solidFill>
                  <a:prstClr val="white"/>
                </a:solidFill>
              </a:rPr>
              <a:t>our result</a:t>
            </a:r>
            <a:endParaRPr lang="en-US" dirty="0">
              <a:solidFill>
                <a:prstClr val="white"/>
              </a:solidFill>
            </a:endParaRPr>
          </a:p>
        </p:txBody>
      </p:sp>
      <p:sp>
        <p:nvSpPr>
          <p:cNvPr id="11" name="Obdélník 10"/>
          <p:cNvSpPr/>
          <p:nvPr/>
        </p:nvSpPr>
        <p:spPr>
          <a:xfrm>
            <a:off x="526863" y="3967757"/>
            <a:ext cx="4752730" cy="382257"/>
          </a:xfrm>
          <a:prstGeom prst="rect">
            <a:avLst/>
          </a:prstGeom>
        </p:spPr>
        <p:txBody>
          <a:bodyPr wrap="square" lIns="104241" tIns="52120" rIns="104241" bIns="52120">
            <a:spAutoFit/>
          </a:bodyPr>
          <a:lstStyle/>
          <a:p>
            <a:pPr algn="r" defTabSz="913874"/>
            <a:r>
              <a:rPr lang="en-US" b="1" dirty="0">
                <a:solidFill>
                  <a:prstClr val="white"/>
                </a:solidFill>
              </a:rPr>
              <a:t>classical sampling</a:t>
            </a:r>
            <a:endParaRPr lang="en-US" dirty="0">
              <a:solidFill>
                <a:prstClr val="white"/>
              </a:solidFill>
            </a:endParaRPr>
          </a:p>
        </p:txBody>
      </p:sp>
      <p:grpSp>
        <p:nvGrpSpPr>
          <p:cNvPr id="3" name="Skupina 2"/>
          <p:cNvGrpSpPr/>
          <p:nvPr/>
        </p:nvGrpSpPr>
        <p:grpSpPr>
          <a:xfrm>
            <a:off x="527965" y="4494226"/>
            <a:ext cx="9722883" cy="2571782"/>
            <a:chOff x="451528" y="4077073"/>
            <a:chExt cx="8315338" cy="2333073"/>
          </a:xfrm>
        </p:grpSpPr>
        <p:pic>
          <p:nvPicPr>
            <p:cNvPr id="371717" name="Picture 5" descr="C:\devel\2013-zerovariance\paper\img\dwiv_ibl_suite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28" y="4077073"/>
              <a:ext cx="4086000" cy="2323601"/>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371718" name="Picture 6" descr="C:\devel\2013-zerovariance\paper\img\dwiv_ibl_suite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4077073"/>
              <a:ext cx="4086000" cy="2333073"/>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21" name="Obdélník 20"/>
            <p:cNvSpPr/>
            <p:nvPr/>
          </p:nvSpPr>
          <p:spPr>
            <a:xfrm>
              <a:off x="4645670" y="6047414"/>
              <a:ext cx="4121196" cy="335051"/>
            </a:xfrm>
            <a:prstGeom prst="rect">
              <a:avLst/>
            </a:prstGeom>
          </p:spPr>
          <p:txBody>
            <a:bodyPr wrap="square">
              <a:spAutoFit/>
            </a:bodyPr>
            <a:lstStyle/>
            <a:p>
              <a:pPr algn="r" defTabSz="913874"/>
              <a:r>
                <a:rPr lang="en-US" b="1" dirty="0">
                  <a:solidFill>
                    <a:prstClr val="white"/>
                  </a:solidFill>
                </a:rPr>
                <a:t>our result</a:t>
              </a:r>
              <a:endParaRPr lang="en-US" dirty="0">
                <a:solidFill>
                  <a:prstClr val="white"/>
                </a:solidFill>
              </a:endParaRPr>
            </a:p>
          </p:txBody>
        </p:sp>
        <p:sp>
          <p:nvSpPr>
            <p:cNvPr id="22" name="Obdélník 21"/>
            <p:cNvSpPr/>
            <p:nvPr/>
          </p:nvSpPr>
          <p:spPr>
            <a:xfrm>
              <a:off x="467544" y="6047414"/>
              <a:ext cx="4064694" cy="335051"/>
            </a:xfrm>
            <a:prstGeom prst="rect">
              <a:avLst/>
            </a:prstGeom>
          </p:spPr>
          <p:txBody>
            <a:bodyPr wrap="square">
              <a:spAutoFit/>
            </a:bodyPr>
            <a:lstStyle/>
            <a:p>
              <a:pPr algn="r" defTabSz="913874"/>
              <a:r>
                <a:rPr lang="en-US" b="1" dirty="0">
                  <a:solidFill>
                    <a:prstClr val="white"/>
                  </a:solidFill>
                </a:rPr>
                <a:t>classical sampling</a:t>
              </a:r>
              <a:endParaRPr lang="en-US" dirty="0">
                <a:solidFill>
                  <a:prstClr val="white"/>
                </a:solidFill>
              </a:endParaRPr>
            </a:p>
          </p:txBody>
        </p:sp>
      </p:grpSp>
      <p:sp>
        <p:nvSpPr>
          <p:cNvPr id="16"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42</a:t>
            </a:fld>
            <a:endParaRPr lang="cs-CZ" dirty="0">
              <a:solidFill>
                <a:prstClr val="black"/>
              </a:solidFill>
            </a:endParaRPr>
          </a:p>
        </p:txBody>
      </p:sp>
      <p:sp>
        <p:nvSpPr>
          <p:cNvPr id="19"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335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AF2D-8DAC-4DEA-8A8E-5CAB75009D8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CF3A24C-F4D0-4E3E-ACFD-FAD8D85999BE}"/>
              </a:ext>
            </a:extLst>
          </p:cNvPr>
          <p:cNvSpPr>
            <a:spLocks noGrp="1"/>
          </p:cNvSpPr>
          <p:nvPr>
            <p:ph type="sldNum" sz="quarter" idx="12"/>
          </p:nvPr>
        </p:nvSpPr>
        <p:spPr/>
        <p:txBody>
          <a:bodyPr/>
          <a:lstStyle/>
          <a:p>
            <a:fld id="{7B6CC4D6-176D-4020-9484-FACE48CDBCFB}" type="slidenum">
              <a:rPr lang="cs-CZ" smtClean="0">
                <a:solidFill>
                  <a:prstClr val="black"/>
                </a:solidFill>
              </a:rPr>
              <a:pPr/>
              <a:t>43</a:t>
            </a:fld>
            <a:endParaRPr lang="cs-CZ" dirty="0">
              <a:solidFill>
                <a:prstClr val="black"/>
              </a:solidFill>
            </a:endParaRPr>
          </a:p>
        </p:txBody>
      </p:sp>
      <p:sp>
        <p:nvSpPr>
          <p:cNvPr id="4" name="Footer Placeholder 3">
            <a:extLst>
              <a:ext uri="{FF2B5EF4-FFF2-40B4-BE49-F238E27FC236}">
                <a16:creationId xmlns:a16="http://schemas.microsoft.com/office/drawing/2014/main" id="{A7214240-6C81-4E7D-9638-F31989332E41}"/>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B79CE5E6-FE5E-411C-9B0F-F90FB07210BE}"/>
              </a:ext>
            </a:extLst>
          </p:cNvPr>
          <p:cNvSpPr>
            <a:spLocks noGrp="1"/>
          </p:cNvSpPr>
          <p:nvPr>
            <p:ph idx="1"/>
          </p:nvPr>
        </p:nvSpPr>
        <p:spPr/>
        <p:txBody>
          <a:bodyPr/>
          <a:lstStyle/>
          <a:p>
            <a:endParaRPr lang="en-US"/>
          </a:p>
        </p:txBody>
      </p:sp>
      <p:grpSp>
        <p:nvGrpSpPr>
          <p:cNvPr id="14" name="Skupina 13"/>
          <p:cNvGrpSpPr/>
          <p:nvPr/>
        </p:nvGrpSpPr>
        <p:grpSpPr>
          <a:xfrm>
            <a:off x="591877" y="532465"/>
            <a:ext cx="9612921" cy="6407677"/>
            <a:chOff x="980751" y="69323"/>
            <a:chExt cx="7463638" cy="4975031"/>
          </a:xfrm>
        </p:grpSpPr>
        <p:pic>
          <p:nvPicPr>
            <p:cNvPr id="8" name="Picture 5" descr="http://nzcsrsc09.auckland.ac.nz/uploaded/WDlogo_fla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04" y="2916427"/>
              <a:ext cx="2236256" cy="1126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543" y="4392665"/>
              <a:ext cx="2059428" cy="6516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wetafx.co.nz/assets/Uploads/images/page/desktop/war-for-the-planet-of-the-apes-header-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44" r="6627" b="12320"/>
            <a:stretch/>
          </p:blipFill>
          <p:spPr bwMode="auto">
            <a:xfrm>
              <a:off x="5418300" y="929259"/>
              <a:ext cx="3026089" cy="1976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ixar Animation Studi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268" y="1836979"/>
              <a:ext cx="2261979" cy="6754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Výsledek obrázku pro pixar co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961" y="69323"/>
              <a:ext cx="3306593" cy="1889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e jungle boo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892"/>
            <a:stretch/>
          </p:blipFill>
          <p:spPr bwMode="auto">
            <a:xfrm>
              <a:off x="980751" y="2414045"/>
              <a:ext cx="3691012" cy="1978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27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3D PRINTING &amp; APPEARANCE FABRICATION</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t>44</a:t>
            </a:fld>
            <a:endParaRPr lang="cs-CZ" dirty="0"/>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182916806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313C-76BE-49FD-9A61-6A87E29BED24}"/>
              </a:ext>
            </a:extLst>
          </p:cNvPr>
          <p:cNvSpPr>
            <a:spLocks noGrp="1"/>
          </p:cNvSpPr>
          <p:nvPr>
            <p:ph type="title"/>
          </p:nvPr>
        </p:nvSpPr>
        <p:spPr/>
        <p:txBody>
          <a:bodyPr/>
          <a:lstStyle/>
          <a:p>
            <a:r>
              <a:rPr lang="en-US" dirty="0"/>
              <a:t>3D printing</a:t>
            </a:r>
          </a:p>
        </p:txBody>
      </p:sp>
      <p:sp>
        <p:nvSpPr>
          <p:cNvPr id="3" name="Slide Number Placeholder 2">
            <a:extLst>
              <a:ext uri="{FF2B5EF4-FFF2-40B4-BE49-F238E27FC236}">
                <a16:creationId xmlns:a16="http://schemas.microsoft.com/office/drawing/2014/main" id="{AC4FFC1C-FBAB-4EC1-B811-F6743FA9B0D5}"/>
              </a:ext>
            </a:extLst>
          </p:cNvPr>
          <p:cNvSpPr>
            <a:spLocks noGrp="1"/>
          </p:cNvSpPr>
          <p:nvPr>
            <p:ph type="sldNum" sz="quarter" idx="12"/>
          </p:nvPr>
        </p:nvSpPr>
        <p:spPr/>
        <p:txBody>
          <a:bodyPr/>
          <a:lstStyle/>
          <a:p>
            <a:fld id="{7B6CC4D6-176D-4020-9484-FACE48CDBCFB}" type="slidenum">
              <a:rPr lang="cs-CZ" smtClean="0"/>
              <a:t>45</a:t>
            </a:fld>
            <a:endParaRPr lang="cs-CZ" dirty="0"/>
          </a:p>
        </p:txBody>
      </p:sp>
      <p:sp>
        <p:nvSpPr>
          <p:cNvPr id="4" name="Footer Placeholder 3">
            <a:extLst>
              <a:ext uri="{FF2B5EF4-FFF2-40B4-BE49-F238E27FC236}">
                <a16:creationId xmlns:a16="http://schemas.microsoft.com/office/drawing/2014/main" id="{1F197807-EC27-40CA-9245-5C650B0CF1E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id="{23C0B5FD-1216-462D-BEAB-98EBA8B7CD04}"/>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68908A55-D57D-4D65-ADE8-AE8325C12724}"/>
              </a:ext>
            </a:extLst>
          </p:cNvPr>
          <p:cNvGrpSpPr/>
          <p:nvPr/>
        </p:nvGrpSpPr>
        <p:grpSpPr>
          <a:xfrm>
            <a:off x="523900" y="1223492"/>
            <a:ext cx="9644016" cy="5895496"/>
            <a:chOff x="197562" y="519113"/>
            <a:chExt cx="8748876" cy="5348287"/>
          </a:xfrm>
        </p:grpSpPr>
        <p:sp>
          <p:nvSpPr>
            <p:cNvPr id="7" name="Content Placeholder 2">
              <a:extLst>
                <a:ext uri="{FF2B5EF4-FFF2-40B4-BE49-F238E27FC236}">
                  <a16:creationId xmlns:a16="http://schemas.microsoft.com/office/drawing/2014/main" id="{39105620-12EA-468C-ACF4-D3D328DF8658}"/>
                </a:ext>
              </a:extLst>
            </p:cNvPr>
            <p:cNvSpPr txBox="1">
              <a:spLocks/>
            </p:cNvSpPr>
            <p:nvPr/>
          </p:nvSpPr>
          <p:spPr>
            <a:xfrm>
              <a:off x="778908" y="1747832"/>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prosthetics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8" name="Picture 2">
              <a:extLst>
                <a:ext uri="{FF2B5EF4-FFF2-40B4-BE49-F238E27FC236}">
                  <a16:creationId xmlns:a16="http://schemas.microsoft.com/office/drawing/2014/main" id="{0A59531D-A1CB-4F19-A6A7-A2371B4B0F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3333"/>
            <a:stretch/>
          </p:blipFill>
          <p:spPr bwMode="auto">
            <a:xfrm>
              <a:off x="1105977" y="519113"/>
              <a:ext cx="103885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ACA6A18-9D81-480D-9FC5-E8722D01D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278" y="519113"/>
              <a:ext cx="144518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0253008D-6737-4827-9ADF-8453CF8B6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20" y="519113"/>
              <a:ext cx="122372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id="{EA82B5AF-AADF-4030-8D98-FA4AE27F3C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952" y="519113"/>
              <a:ext cx="78600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6">
              <a:extLst>
                <a:ext uri="{FF2B5EF4-FFF2-40B4-BE49-F238E27FC236}">
                  <a16:creationId xmlns:a16="http://schemas.microsoft.com/office/drawing/2014/main" id="{5CEDA05C-2677-4962-9338-BEFAD85076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9712" y="4267201"/>
              <a:ext cx="1828799"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8">
              <a:extLst>
                <a:ext uri="{FF2B5EF4-FFF2-40B4-BE49-F238E27FC236}">
                  <a16:creationId xmlns:a16="http://schemas.microsoft.com/office/drawing/2014/main" id="{C7F46931-7795-45BF-9FBC-BDA670A6E7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73" r="19909"/>
            <a:stretch/>
          </p:blipFill>
          <p:spPr bwMode="auto">
            <a:xfrm>
              <a:off x="7267326" y="4267200"/>
              <a:ext cx="1298112"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9">
              <a:extLst>
                <a:ext uri="{FF2B5EF4-FFF2-40B4-BE49-F238E27FC236}">
                  <a16:creationId xmlns:a16="http://schemas.microsoft.com/office/drawing/2014/main" id="{14690A59-669B-4581-AAE9-F6CDCEADE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546" y="2393156"/>
              <a:ext cx="1163780" cy="1219198"/>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11">
              <a:extLst>
                <a:ext uri="{FF2B5EF4-FFF2-40B4-BE49-F238E27FC236}">
                  <a16:creationId xmlns:a16="http://schemas.microsoft.com/office/drawing/2014/main" id="{44AD3A60-2205-4FE8-A364-C4164D88F2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433" y="2393156"/>
              <a:ext cx="1740567"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12">
              <a:extLst>
                <a:ext uri="{FF2B5EF4-FFF2-40B4-BE49-F238E27FC236}">
                  <a16:creationId xmlns:a16="http://schemas.microsoft.com/office/drawing/2014/main" id="{DDB46B36-4ACF-417C-BBEA-E465954C0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2393156"/>
              <a:ext cx="1821738"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7">
              <a:extLst>
                <a:ext uri="{FF2B5EF4-FFF2-40B4-BE49-F238E27FC236}">
                  <a16:creationId xmlns:a16="http://schemas.microsoft.com/office/drawing/2014/main" id="{13F7CF76-26DA-4E0F-BBD1-1601275E7E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4267201"/>
              <a:ext cx="1257300"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13">
              <a:extLst>
                <a:ext uri="{FF2B5EF4-FFF2-40B4-BE49-F238E27FC236}">
                  <a16:creationId xmlns:a16="http://schemas.microsoft.com/office/drawing/2014/main" id="{68536C12-7E17-4F80-BE42-832BD349F9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2046" y="4267201"/>
              <a:ext cx="1396323"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Content Placeholder 2">
              <a:extLst>
                <a:ext uri="{FF2B5EF4-FFF2-40B4-BE49-F238E27FC236}">
                  <a16:creationId xmlns:a16="http://schemas.microsoft.com/office/drawing/2014/main" id="{FE4B391A-BADB-4414-9B48-518050A05F79}"/>
                </a:ext>
              </a:extLst>
            </p:cNvPr>
            <p:cNvSpPr txBox="1">
              <a:spLocks/>
            </p:cNvSpPr>
            <p:nvPr/>
          </p:nvSpPr>
          <p:spPr>
            <a:xfrm>
              <a:off x="5005950" y="1747832"/>
              <a:ext cx="3940488"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auto &amp; aero</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0" name="Content Placeholder 2">
              <a:extLst>
                <a:ext uri="{FF2B5EF4-FFF2-40B4-BE49-F238E27FC236}">
                  <a16:creationId xmlns:a16="http://schemas.microsoft.com/office/drawing/2014/main" id="{715EFAE9-B09B-47C3-A1A4-B2423AF9BA7E}"/>
                </a:ext>
              </a:extLst>
            </p:cNvPr>
            <p:cNvSpPr txBox="1">
              <a:spLocks/>
            </p:cNvSpPr>
            <p:nvPr/>
          </p:nvSpPr>
          <p:spPr>
            <a:xfrm>
              <a:off x="807162" y="3612355"/>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prototyping</a:t>
              </a:r>
              <a:endParaRPr lang="en-US" sz="17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1" name="Content Placeholder 2">
              <a:extLst>
                <a:ext uri="{FF2B5EF4-FFF2-40B4-BE49-F238E27FC236}">
                  <a16:creationId xmlns:a16="http://schemas.microsoft.com/office/drawing/2014/main" id="{5A292C1C-6492-461B-A0B5-D28E6D63EFA4}"/>
                </a:ext>
              </a:extLst>
            </p:cNvPr>
            <p:cNvSpPr txBox="1">
              <a:spLocks/>
            </p:cNvSpPr>
            <p:nvPr/>
          </p:nvSpPr>
          <p:spPr>
            <a:xfrm>
              <a:off x="5170254" y="3614734"/>
              <a:ext cx="35475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utility items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2" name="Content Placeholder 2">
              <a:extLst>
                <a:ext uri="{FF2B5EF4-FFF2-40B4-BE49-F238E27FC236}">
                  <a16:creationId xmlns:a16="http://schemas.microsoft.com/office/drawing/2014/main" id="{E6E82123-0EC9-4A87-BD0D-5956FB49A0C6}"/>
                </a:ext>
              </a:extLst>
            </p:cNvPr>
            <p:cNvSpPr txBox="1">
              <a:spLocks/>
            </p:cNvSpPr>
            <p:nvPr/>
          </p:nvSpPr>
          <p:spPr>
            <a:xfrm>
              <a:off x="197562" y="5486400"/>
              <a:ext cx="4405476"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learning</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3" name="Content Placeholder 2">
              <a:extLst>
                <a:ext uri="{FF2B5EF4-FFF2-40B4-BE49-F238E27FC236}">
                  <a16:creationId xmlns:a16="http://schemas.microsoft.com/office/drawing/2014/main" id="{F3AA1432-6EFD-4539-8575-6E75E83675EE}"/>
                </a:ext>
              </a:extLst>
            </p:cNvPr>
            <p:cNvSpPr txBox="1">
              <a:spLocks/>
            </p:cNvSpPr>
            <p:nvPr/>
          </p:nvSpPr>
          <p:spPr>
            <a:xfrm>
              <a:off x="5322654" y="5486400"/>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fashion &amp; art</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24" name="Picture 14">
              <a:extLst>
                <a:ext uri="{FF2B5EF4-FFF2-40B4-BE49-F238E27FC236}">
                  <a16:creationId xmlns:a16="http://schemas.microsoft.com/office/drawing/2014/main" id="{4A63D5FF-5189-4BB5-80AD-EA4CA7BE21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6878" y="2393156"/>
              <a:ext cx="1450625" cy="12215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34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3D printing – FDM</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46</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dirty="0">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5235599" y="1045030"/>
            <a:ext cx="4383284" cy="5983612"/>
          </a:xfrm>
          <a:prstGeom prst="rect">
            <a:avLst/>
          </a:prstGeom>
          <a:noFill/>
          <a:ln>
            <a:noFill/>
          </a:ln>
        </p:spPr>
      </p:pic>
      <p:pic>
        <p:nvPicPr>
          <p:cNvPr id="7" name="Obrázek 6"/>
          <p:cNvPicPr>
            <a:picLocks noChangeAspect="1"/>
          </p:cNvPicPr>
          <p:nvPr/>
        </p:nvPicPr>
        <p:blipFill>
          <a:blip r:embed="rId3">
            <a:lum/>
            <a:alphaModFix/>
          </a:blip>
          <a:srcRect r="19930"/>
          <a:stretch>
            <a:fillRect/>
          </a:stretch>
        </p:blipFill>
        <p:spPr>
          <a:xfrm>
            <a:off x="768842" y="1980369"/>
            <a:ext cx="3879360" cy="3419641"/>
          </a:xfrm>
          <a:prstGeom prst="rect">
            <a:avLst/>
          </a:prstGeom>
          <a:noFill/>
          <a:ln>
            <a:noFill/>
          </a:ln>
        </p:spPr>
      </p:pic>
      <p:sp>
        <p:nvSpPr>
          <p:cNvPr id="8" name="TextovéPole 7"/>
          <p:cNvSpPr txBox="1"/>
          <p:nvPr/>
        </p:nvSpPr>
        <p:spPr>
          <a:xfrm>
            <a:off x="579960" y="6775921"/>
            <a:ext cx="291204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000000"/>
                </a:solidFill>
                <a:latin typeface="Lucida Sans Unicode" pitchFamily="34"/>
                <a:ea typeface="Lucida Sans Unicode" pitchFamily="2"/>
                <a:cs typeface="Tahoma" pitchFamily="2"/>
              </a:rPr>
              <a:t>©</a:t>
            </a:r>
            <a:r>
              <a:rPr lang="en-US" dirty="0">
                <a:solidFill>
                  <a:srgbClr val="000000"/>
                </a:solidFill>
                <a:latin typeface="Lucida Sans Unicode" pitchFamily="34"/>
                <a:ea typeface="Lucida Sans Unicode" pitchFamily="2"/>
                <a:cs typeface="Tahoma" pitchFamily="2"/>
              </a:rPr>
              <a:t> 2016, </a:t>
            </a:r>
            <a:r>
              <a:rPr lang="en-US" dirty="0" err="1">
                <a:solidFill>
                  <a:srgbClr val="000000"/>
                </a:solidFill>
                <a:latin typeface="Lucida Sans Unicode" pitchFamily="34"/>
                <a:ea typeface="Lucida Sans Unicode" pitchFamily="2"/>
                <a:cs typeface="Tahoma" pitchFamily="2"/>
              </a:rPr>
              <a:t>Prusa</a:t>
            </a:r>
            <a:r>
              <a:rPr lang="en-US" dirty="0">
                <a:solidFill>
                  <a:srgbClr val="000000"/>
                </a:solidFill>
                <a:latin typeface="Lucida Sans Unicode" pitchFamily="34"/>
                <a:ea typeface="Lucida Sans Unicode" pitchFamily="2"/>
                <a:cs typeface="Tahoma" pitchFamily="2"/>
              </a:rPr>
              <a:t> Research</a:t>
            </a:r>
          </a:p>
        </p:txBody>
      </p:sp>
    </p:spTree>
    <p:extLst>
      <p:ext uri="{BB962C8B-B14F-4D97-AF65-F5344CB8AC3E}">
        <p14:creationId xmlns:p14="http://schemas.microsoft.com/office/powerpoint/2010/main" val="87274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a:t>
            </a:r>
            <a:r>
              <a:rPr lang="en-US" dirty="0"/>
              <a:t>printing</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47</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a:xfrm>
            <a:off x="852488" y="1585920"/>
            <a:ext cx="8966028" cy="5500682"/>
          </a:xfrm>
        </p:spPr>
        <p:txBody>
          <a:bodyPr>
            <a:normAutofit/>
          </a:bodyPr>
          <a:lstStyle/>
          <a:p>
            <a:r>
              <a:rPr lang="en-US" b="1" dirty="0"/>
              <a:t>3D model</a:t>
            </a:r>
          </a:p>
          <a:p>
            <a:pPr lvl="1"/>
            <a:r>
              <a:rPr lang="en-US" dirty="0"/>
              <a:t>CSG, triangle-mesh, …</a:t>
            </a:r>
          </a:p>
          <a:p>
            <a:pPr lvl="1"/>
            <a:r>
              <a:rPr lang="en-US" dirty="0"/>
              <a:t>STL format</a:t>
            </a:r>
          </a:p>
          <a:p>
            <a:r>
              <a:rPr lang="en-US" b="1" dirty="0"/>
              <a:t>Rasterization into a volume</a:t>
            </a:r>
          </a:p>
          <a:p>
            <a:pPr lvl="1"/>
            <a:r>
              <a:rPr lang="en-US" dirty="0"/>
              <a:t>“Slicer” software</a:t>
            </a:r>
          </a:p>
          <a:p>
            <a:pPr lvl="1"/>
            <a:r>
              <a:rPr lang="en-US" dirty="0"/>
              <a:t>similar to 2D rasterization</a:t>
            </a:r>
          </a:p>
          <a:p>
            <a:pPr lvl="1"/>
            <a:r>
              <a:rPr lang="en-US" dirty="0"/>
              <a:t>Design of support materials</a:t>
            </a:r>
          </a:p>
          <a:p>
            <a:r>
              <a:rPr lang="en-US" b="1" dirty="0"/>
              <a:t>Geometric optimization</a:t>
            </a:r>
          </a:p>
          <a:p>
            <a:pPr lvl="1"/>
            <a:r>
              <a:rPr lang="en-US" dirty="0"/>
              <a:t>Structural integrity, balance</a:t>
            </a:r>
          </a:p>
          <a:p>
            <a:pPr lvl="1"/>
            <a:r>
              <a:rPr lang="en-US" dirty="0"/>
              <a:t>Stiffness simulation</a:t>
            </a:r>
          </a:p>
          <a:p>
            <a:r>
              <a:rPr lang="en-US" b="1" dirty="0"/>
              <a:t>Appearance optimization</a:t>
            </a:r>
          </a:p>
          <a:p>
            <a:pPr lvl="1"/>
            <a:r>
              <a:rPr lang="en-US" dirty="0"/>
              <a:t>Color, transparency, roughness, …</a:t>
            </a:r>
          </a:p>
        </p:txBody>
      </p:sp>
      <p:pic>
        <p:nvPicPr>
          <p:cNvPr id="28674" name="Picture 2" descr="Výsledek obrázku pro 3d print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574" y="1066800"/>
            <a:ext cx="4550986" cy="32112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s://www.3ders.org/images2014/spin-it-disney-3d-prin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21" y="4637310"/>
            <a:ext cx="4519041" cy="204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32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954F-DB09-4582-A05F-43F24213FAE8}"/>
              </a:ext>
            </a:extLst>
          </p:cNvPr>
          <p:cNvSpPr>
            <a:spLocks noGrp="1"/>
          </p:cNvSpPr>
          <p:nvPr>
            <p:ph type="title"/>
          </p:nvPr>
        </p:nvSpPr>
        <p:spPr/>
        <p:txBody>
          <a:bodyPr/>
          <a:lstStyle/>
          <a:p>
            <a:r>
              <a:rPr lang="en-US" dirty="0"/>
              <a:t>Multi-colored 3D prints</a:t>
            </a:r>
          </a:p>
        </p:txBody>
      </p:sp>
      <p:sp>
        <p:nvSpPr>
          <p:cNvPr id="3" name="Slide Number Placeholder 2">
            <a:extLst>
              <a:ext uri="{FF2B5EF4-FFF2-40B4-BE49-F238E27FC236}">
                <a16:creationId xmlns:a16="http://schemas.microsoft.com/office/drawing/2014/main" id="{29BB3466-3221-41B4-ADB9-961CE7AFB77A}"/>
              </a:ext>
            </a:extLst>
          </p:cNvPr>
          <p:cNvSpPr>
            <a:spLocks noGrp="1"/>
          </p:cNvSpPr>
          <p:nvPr>
            <p:ph type="sldNum" sz="quarter" idx="12"/>
          </p:nvPr>
        </p:nvSpPr>
        <p:spPr/>
        <p:txBody>
          <a:bodyPr/>
          <a:lstStyle/>
          <a:p>
            <a:fld id="{7B6CC4D6-176D-4020-9484-FACE48CDBCFB}" type="slidenum">
              <a:rPr lang="cs-CZ" smtClean="0"/>
              <a:t>48</a:t>
            </a:fld>
            <a:endParaRPr lang="cs-CZ" dirty="0"/>
          </a:p>
        </p:txBody>
      </p:sp>
      <p:sp>
        <p:nvSpPr>
          <p:cNvPr id="4" name="Footer Placeholder 3">
            <a:extLst>
              <a:ext uri="{FF2B5EF4-FFF2-40B4-BE49-F238E27FC236}">
                <a16:creationId xmlns:a16="http://schemas.microsoft.com/office/drawing/2014/main" id="{CE9B1775-A8F0-499E-A493-AEC448292BA7}"/>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9" name="Picture 8">
            <a:extLst>
              <a:ext uri="{FF2B5EF4-FFF2-40B4-BE49-F238E27FC236}">
                <a16:creationId xmlns:a16="http://schemas.microsoft.com/office/drawing/2014/main" id="{86B9471E-B4E3-441A-BCAF-25E53CF1F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3" y="0"/>
            <a:ext cx="10120047" cy="7559675"/>
          </a:xfrm>
          <a:prstGeom prst="rect">
            <a:avLst/>
          </a:prstGeom>
        </p:spPr>
      </p:pic>
      <p:sp>
        <p:nvSpPr>
          <p:cNvPr id="10" name="Rectangle 9">
            <a:extLst>
              <a:ext uri="{FF2B5EF4-FFF2-40B4-BE49-F238E27FC236}">
                <a16:creationId xmlns:a16="http://schemas.microsoft.com/office/drawing/2014/main" id="{3E98B2AA-658C-409D-AC44-17DB9A887224}"/>
              </a:ext>
            </a:extLst>
          </p:cNvPr>
          <p:cNvSpPr/>
          <p:nvPr/>
        </p:nvSpPr>
        <p:spPr>
          <a:xfrm>
            <a:off x="6499066" y="6974902"/>
            <a:ext cx="4106783" cy="584753"/>
          </a:xfrm>
          <a:prstGeom prst="rect">
            <a:avLst/>
          </a:prstGeom>
        </p:spPr>
        <p:txBody>
          <a:bodyPr wrap="none" lIns="91417" tIns="45709" rIns="91417" bIns="45709">
            <a:spAutoFit/>
          </a:bodyPr>
          <a:lstStyle/>
          <a:p>
            <a:r>
              <a:rPr lang="en-US" sz="3200" dirty="0">
                <a:latin typeface="Corbel" panose="020B0503020204020204" pitchFamily="34" charset="0"/>
              </a:rPr>
              <a:t>Stratasys J750 full color</a:t>
            </a:r>
          </a:p>
        </p:txBody>
      </p:sp>
    </p:spTree>
    <p:extLst>
      <p:ext uri="{BB962C8B-B14F-4D97-AF65-F5344CB8AC3E}">
        <p14:creationId xmlns:p14="http://schemas.microsoft.com/office/powerpoint/2010/main" val="16420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49</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7" name="Content Placeholder 6">
            <a:extLst>
              <a:ext uri="{FF2B5EF4-FFF2-40B4-BE49-F238E27FC236}">
                <a16:creationId xmlns:a16="http://schemas.microsoft.com/office/drawing/2014/main" id="{0364047E-C55B-4AC7-ADF9-2F48059A00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090" y="2349500"/>
            <a:ext cx="5715000" cy="3571875"/>
          </a:xfrm>
        </p:spPr>
      </p:pic>
    </p:spTree>
    <p:extLst>
      <p:ext uri="{BB962C8B-B14F-4D97-AF65-F5344CB8AC3E}">
        <p14:creationId xmlns:p14="http://schemas.microsoft.com/office/powerpoint/2010/main" val="175017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 y="-1"/>
            <a:ext cx="14262716" cy="75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media5.itemdesignstudio.com/2012/05/ikea-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65" t="36404" r="7667" b="33972"/>
          <a:stretch/>
        </p:blipFill>
        <p:spPr bwMode="auto">
          <a:xfrm>
            <a:off x="249547" y="5343291"/>
            <a:ext cx="1515543" cy="3264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2930ACD-407C-4E97-88AA-3EE91F6ACE04}"/>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a:t>
            </a:fld>
            <a:endParaRPr lang="en-US" altLang="en-US">
              <a:solidFill>
                <a:prstClr val="black"/>
              </a:solidFill>
            </a:endParaRPr>
          </a:p>
        </p:txBody>
      </p:sp>
    </p:spTree>
    <p:extLst>
      <p:ext uri="{BB962C8B-B14F-4D97-AF65-F5344CB8AC3E}">
        <p14:creationId xmlns:p14="http://schemas.microsoft.com/office/powerpoint/2010/main" val="34150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50</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id="{00851B4B-721A-40CC-8950-1511A89723B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559A2DC9-A69D-465E-BAA6-9AE0E2F60DE0}"/>
              </a:ext>
            </a:extLst>
          </p:cNvPr>
          <p:cNvPicPr>
            <a:picLocks noChangeAspect="1"/>
          </p:cNvPicPr>
          <p:nvPr/>
        </p:nvPicPr>
        <p:blipFill>
          <a:blip r:embed="rId2"/>
          <a:stretch>
            <a:fillRect/>
          </a:stretch>
        </p:blipFill>
        <p:spPr>
          <a:xfrm>
            <a:off x="2488408" y="2112962"/>
            <a:ext cx="5715000" cy="3333751"/>
          </a:xfrm>
          <a:prstGeom prst="rect">
            <a:avLst/>
          </a:prstGeom>
        </p:spPr>
      </p:pic>
    </p:spTree>
    <p:extLst>
      <p:ext uri="{BB962C8B-B14F-4D97-AF65-F5344CB8AC3E}">
        <p14:creationId xmlns:p14="http://schemas.microsoft.com/office/powerpoint/2010/main" val="33490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r>
              <a:rPr lang="en-US" dirty="0"/>
              <a:t>Does the 3D printed sushi look like </a:t>
            </a:r>
            <a:r>
              <a:rPr lang="en-US" u="sng" dirty="0"/>
              <a:t>real</a:t>
            </a:r>
            <a:r>
              <a:rPr lang="en-US" dirty="0"/>
              <a:t> sushi?</a:t>
            </a:r>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51</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id="{00851B4B-721A-40CC-8950-1511A89723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76B23B4-5478-4F20-A002-CBD26BCED5E4}"/>
              </a:ext>
            </a:extLst>
          </p:cNvPr>
          <p:cNvPicPr>
            <a:picLocks noChangeAspect="1"/>
          </p:cNvPicPr>
          <p:nvPr/>
        </p:nvPicPr>
        <p:blipFill>
          <a:blip r:embed="rId2"/>
          <a:stretch>
            <a:fillRect/>
          </a:stretch>
        </p:blipFill>
        <p:spPr>
          <a:xfrm>
            <a:off x="258679" y="2348122"/>
            <a:ext cx="5076825" cy="3429000"/>
          </a:xfrm>
          <a:prstGeom prst="rect">
            <a:avLst/>
          </a:prstGeom>
        </p:spPr>
      </p:pic>
      <p:pic>
        <p:nvPicPr>
          <p:cNvPr id="8" name="Picture 7">
            <a:extLst>
              <a:ext uri="{FF2B5EF4-FFF2-40B4-BE49-F238E27FC236}">
                <a16:creationId xmlns:a16="http://schemas.microsoft.com/office/drawing/2014/main" id="{FDA189A8-E6F1-4F67-A475-C1ACF9904992}"/>
              </a:ext>
            </a:extLst>
          </p:cNvPr>
          <p:cNvPicPr>
            <a:picLocks noChangeAspect="1"/>
          </p:cNvPicPr>
          <p:nvPr/>
        </p:nvPicPr>
        <p:blipFill rotWithShape="1">
          <a:blip r:embed="rId3">
            <a:extLst>
              <a:ext uri="{28A0092B-C50C-407E-A947-70E740481C1C}">
                <a14:useLocalDpi xmlns:a14="http://schemas.microsoft.com/office/drawing/2010/main" val="0"/>
              </a:ext>
            </a:extLst>
          </a:blip>
          <a:srcRect r="30664" b="16339"/>
          <a:stretch/>
        </p:blipFill>
        <p:spPr>
          <a:xfrm>
            <a:off x="5499714" y="2348123"/>
            <a:ext cx="4736486" cy="3429000"/>
          </a:xfrm>
          <a:prstGeom prst="rect">
            <a:avLst/>
          </a:prstGeom>
        </p:spPr>
      </p:pic>
    </p:spTree>
    <p:extLst>
      <p:ext uri="{BB962C8B-B14F-4D97-AF65-F5344CB8AC3E}">
        <p14:creationId xmlns:p14="http://schemas.microsoft.com/office/powerpoint/2010/main" val="9895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88B4-71C2-4244-9372-849F5F1400BB}"/>
              </a:ext>
            </a:extLst>
          </p:cNvPr>
          <p:cNvSpPr>
            <a:spLocks noGrp="1"/>
          </p:cNvSpPr>
          <p:nvPr>
            <p:ph type="title"/>
          </p:nvPr>
        </p:nvSpPr>
        <p:spPr/>
        <p:txBody>
          <a:bodyPr/>
          <a:lstStyle/>
          <a:p>
            <a:r>
              <a:rPr lang="en-US" dirty="0"/>
              <a:t>New problem: “Realistic appearance fabrication”</a:t>
            </a:r>
          </a:p>
        </p:txBody>
      </p:sp>
      <p:sp>
        <p:nvSpPr>
          <p:cNvPr id="3" name="Slide Number Placeholder 2">
            <a:extLst>
              <a:ext uri="{FF2B5EF4-FFF2-40B4-BE49-F238E27FC236}">
                <a16:creationId xmlns:a16="http://schemas.microsoft.com/office/drawing/2014/main" id="{D119AB4C-3711-4CE6-A227-7C5DAD5DF7BE}"/>
              </a:ext>
            </a:extLst>
          </p:cNvPr>
          <p:cNvSpPr>
            <a:spLocks noGrp="1"/>
          </p:cNvSpPr>
          <p:nvPr>
            <p:ph type="sldNum" sz="quarter" idx="12"/>
          </p:nvPr>
        </p:nvSpPr>
        <p:spPr/>
        <p:txBody>
          <a:bodyPr/>
          <a:lstStyle/>
          <a:p>
            <a:fld id="{7B6CC4D6-176D-4020-9484-FACE48CDBCFB}" type="slidenum">
              <a:rPr lang="cs-CZ" smtClean="0"/>
              <a:t>52</a:t>
            </a:fld>
            <a:endParaRPr lang="cs-CZ" dirty="0"/>
          </a:p>
        </p:txBody>
      </p:sp>
      <p:sp>
        <p:nvSpPr>
          <p:cNvPr id="4" name="Footer Placeholder 3">
            <a:extLst>
              <a:ext uri="{FF2B5EF4-FFF2-40B4-BE49-F238E27FC236}">
                <a16:creationId xmlns:a16="http://schemas.microsoft.com/office/drawing/2014/main" id="{CA57609D-B4E1-41AC-94DA-47D560BB01E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id="{9602A83D-1C89-4917-B895-CD5F5A5FF83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0FAD9C2-9E97-49AF-AA23-3141F61EE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07" y="1404937"/>
            <a:ext cx="8890000" cy="5334000"/>
          </a:xfrm>
          <a:prstGeom prst="rect">
            <a:avLst/>
          </a:prstGeom>
        </p:spPr>
      </p:pic>
    </p:spTree>
    <p:extLst>
      <p:ext uri="{BB962C8B-B14F-4D97-AF65-F5344CB8AC3E}">
        <p14:creationId xmlns:p14="http://schemas.microsoft.com/office/powerpoint/2010/main" val="28529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t>53</a:t>
            </a:fld>
            <a:endParaRPr lang="cs-CZ" dirty="0"/>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8" name="Picture 7">
            <a:extLst>
              <a:ext uri="{FF2B5EF4-FFF2-40B4-BE49-F238E27FC236}">
                <a16:creationId xmlns:a16="http://schemas.microsoft.com/office/drawing/2014/main"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1" y="2738436"/>
            <a:ext cx="1989645" cy="1699736"/>
          </a:xfrm>
          <a:prstGeom prst="rect">
            <a:avLst/>
          </a:prstGeom>
        </p:spPr>
      </p:pic>
      <p:sp>
        <p:nvSpPr>
          <p:cNvPr id="9" name="Right Arrow 7">
            <a:extLst>
              <a:ext uri="{FF2B5EF4-FFF2-40B4-BE49-F238E27FC236}">
                <a16:creationId xmlns:a16="http://schemas.microsoft.com/office/drawing/2014/main"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6" name="Picture 15">
            <a:extLst>
              <a:ext uri="{FF2B5EF4-FFF2-40B4-BE49-F238E27FC236}">
                <a16:creationId xmlns:a16="http://schemas.microsoft.com/office/drawing/2014/main"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47" y="2738436"/>
            <a:ext cx="1989645" cy="1699736"/>
          </a:xfrm>
          <a:prstGeom prst="rect">
            <a:avLst/>
          </a:prstGeom>
        </p:spPr>
      </p:pic>
      <p:sp>
        <p:nvSpPr>
          <p:cNvPr id="17" name="Right Arrow 7">
            <a:extLst>
              <a:ext uri="{FF2B5EF4-FFF2-40B4-BE49-F238E27FC236}">
                <a16:creationId xmlns:a16="http://schemas.microsoft.com/office/drawing/2014/main"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3035236" y="3107159"/>
            <a:ext cx="2105017" cy="984863"/>
          </a:xfrm>
          <a:prstGeom prst="rect">
            <a:avLst/>
          </a:prstGeom>
          <a:noFill/>
        </p:spPr>
        <p:txBody>
          <a:bodyPr wrap="none" lIns="91417" tIns="45709" rIns="91417" bIns="45709" rtlCol="0">
            <a:spAutoFit/>
          </a:bodyPr>
          <a:lstStyle/>
          <a:p>
            <a:pPr algn="ctr"/>
            <a:r>
              <a:rPr lang="en-US" sz="2900" dirty="0"/>
              <a:t>Some sort of</a:t>
            </a:r>
          </a:p>
          <a:p>
            <a:pPr algn="ctr"/>
            <a:r>
              <a:rPr lang="en-US" sz="2900" dirty="0"/>
              <a:t>processing</a:t>
            </a:r>
          </a:p>
        </p:txBody>
      </p:sp>
      <p:sp>
        <p:nvSpPr>
          <p:cNvPr id="19" name="TextBox 18">
            <a:extLst>
              <a:ext uri="{FF2B5EF4-FFF2-40B4-BE49-F238E27FC236}">
                <a16:creationId xmlns:a16="http://schemas.microsoft.com/office/drawing/2014/main" id="{2D372171-545E-4621-8880-0FE5B94345DE}"/>
              </a:ext>
            </a:extLst>
          </p:cNvPr>
          <p:cNvSpPr txBox="1"/>
          <p:nvPr/>
        </p:nvSpPr>
        <p:spPr>
          <a:xfrm>
            <a:off x="3547631" y="1187648"/>
            <a:ext cx="1082301" cy="2416024"/>
          </a:xfrm>
          <a:prstGeom prst="rect">
            <a:avLst/>
          </a:prstGeom>
          <a:noFill/>
        </p:spPr>
        <p:txBody>
          <a:bodyPr wrap="none" lIns="91417" tIns="45709" rIns="91417" bIns="45709" rtlCol="0">
            <a:spAutoFit/>
          </a:bodyPr>
          <a:lstStyle/>
          <a:p>
            <a:r>
              <a:rPr lang="en-US" sz="15100" b="1" dirty="0">
                <a:solidFill>
                  <a:schemeClr val="bg2"/>
                </a:solidFill>
              </a:rPr>
              <a:t>?</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spTree>
    <p:extLst>
      <p:ext uri="{BB962C8B-B14F-4D97-AF65-F5344CB8AC3E}">
        <p14:creationId xmlns:p14="http://schemas.microsoft.com/office/powerpoint/2010/main" val="5152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Example of our 3D printing research:</a:t>
            </a:r>
            <a:br>
              <a:rPr lang="en-US" dirty="0"/>
            </a:br>
            <a:br>
              <a:rPr lang="en-US" dirty="0"/>
            </a:br>
            <a:r>
              <a:rPr lang="en-US" dirty="0"/>
              <a:t>SCATTERING-AWARE TEXTRURE REPRODUCTION IN 3D PRINTING</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solidFill>
                  <a:prstClr val="black"/>
                </a:solidFill>
              </a:rPr>
              <a:pPr/>
              <a:t>54</a:t>
            </a:fld>
            <a:endParaRPr lang="cs-CZ" dirty="0">
              <a:solidFill>
                <a:prstClr val="black"/>
              </a:solidFill>
            </a:endParaRPr>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6830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3F2B-44B4-4623-BCEE-0E115F2532FA}"/>
              </a:ext>
            </a:extLst>
          </p:cNvPr>
          <p:cNvSpPr>
            <a:spLocks noGrp="1"/>
          </p:cNvSpPr>
          <p:nvPr>
            <p:ph type="title"/>
          </p:nvPr>
        </p:nvSpPr>
        <p:spPr/>
        <p:txBody>
          <a:bodyPr/>
          <a:lstStyle/>
          <a:p>
            <a:r>
              <a:rPr lang="en-US" dirty="0"/>
              <a:t>Textured 3D prints</a:t>
            </a:r>
          </a:p>
        </p:txBody>
      </p:sp>
      <p:sp>
        <p:nvSpPr>
          <p:cNvPr id="3" name="Slide Number Placeholder 2">
            <a:extLst>
              <a:ext uri="{FF2B5EF4-FFF2-40B4-BE49-F238E27FC236}">
                <a16:creationId xmlns:a16="http://schemas.microsoft.com/office/drawing/2014/main" id="{79D2D01C-6CCF-4F44-B713-93B47D316B86}"/>
              </a:ext>
            </a:extLst>
          </p:cNvPr>
          <p:cNvSpPr>
            <a:spLocks noGrp="1"/>
          </p:cNvSpPr>
          <p:nvPr>
            <p:ph type="sldNum" sz="quarter" idx="12"/>
          </p:nvPr>
        </p:nvSpPr>
        <p:spPr/>
        <p:txBody>
          <a:bodyPr/>
          <a:lstStyle/>
          <a:p>
            <a:fld id="{7B6CC4D6-176D-4020-9484-FACE48CDBCFB}" type="slidenum">
              <a:rPr lang="cs-CZ" smtClean="0">
                <a:solidFill>
                  <a:prstClr val="black"/>
                </a:solidFill>
              </a:rPr>
              <a:pPr/>
              <a:t>55</a:t>
            </a:fld>
            <a:endParaRPr lang="cs-CZ" dirty="0">
              <a:solidFill>
                <a:prstClr val="black"/>
              </a:solidFill>
            </a:endParaRPr>
          </a:p>
        </p:txBody>
      </p:sp>
      <p:sp>
        <p:nvSpPr>
          <p:cNvPr id="4" name="Footer Placeholder 3">
            <a:extLst>
              <a:ext uri="{FF2B5EF4-FFF2-40B4-BE49-F238E27FC236}">
                <a16:creationId xmlns:a16="http://schemas.microsoft.com/office/drawing/2014/main" id="{02554C55-DC05-4D33-92E3-082952B750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EEFA8133-50BA-41B9-9F79-A46FDD6934E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9383F9C-825F-49C9-BA4D-B44BBB05AE13}"/>
              </a:ext>
            </a:extLst>
          </p:cNvPr>
          <p:cNvPicPr>
            <a:picLocks noChangeAspect="1"/>
          </p:cNvPicPr>
          <p:nvPr/>
        </p:nvPicPr>
        <p:blipFill>
          <a:blip r:embed="rId2"/>
          <a:stretch>
            <a:fillRect/>
          </a:stretch>
        </p:blipFill>
        <p:spPr>
          <a:xfrm>
            <a:off x="4" y="2275278"/>
            <a:ext cx="10691813" cy="3553418"/>
          </a:xfrm>
          <a:prstGeom prst="rect">
            <a:avLst/>
          </a:prstGeom>
        </p:spPr>
      </p:pic>
    </p:spTree>
    <p:extLst>
      <p:ext uri="{BB962C8B-B14F-4D97-AF65-F5344CB8AC3E}">
        <p14:creationId xmlns:p14="http://schemas.microsoft.com/office/powerpoint/2010/main" val="28867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Translucency blurs textures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p:txBody>
          <a:bodyPr/>
          <a:lstStyle/>
          <a:p>
            <a:fld id="{7B6CC4D6-176D-4020-9484-FACE48CDBCFB}" type="slidenum">
              <a:rPr lang="cs-CZ" smtClean="0">
                <a:solidFill>
                  <a:prstClr val="black"/>
                </a:solidFill>
              </a:rPr>
              <a:pPr/>
              <a:t>56</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id="{91D0A5C0-1B64-4772-8619-9167640D7ABC}"/>
              </a:ext>
            </a:extLst>
          </p:cNvPr>
          <p:cNvPicPr>
            <a:picLocks noChangeAspect="1"/>
          </p:cNvPicPr>
          <p:nvPr/>
        </p:nvPicPr>
        <p:blipFill>
          <a:blip r:embed="rId3"/>
          <a:stretch>
            <a:fillRect/>
          </a:stretch>
        </p:blipFill>
        <p:spPr>
          <a:xfrm>
            <a:off x="2410172" y="1567776"/>
            <a:ext cx="2636186" cy="2628214"/>
          </a:xfrm>
          <a:prstGeom prst="rect">
            <a:avLst/>
          </a:prstGeom>
        </p:spPr>
      </p:pic>
      <p:pic>
        <p:nvPicPr>
          <p:cNvPr id="7" name="Picture 6">
            <a:extLst>
              <a:ext uri="{FF2B5EF4-FFF2-40B4-BE49-F238E27FC236}">
                <a16:creationId xmlns:a16="http://schemas.microsoft.com/office/drawing/2014/main" id="{85715FCE-5AD7-4204-8859-BCD4E10CB857}"/>
              </a:ext>
            </a:extLst>
          </p:cNvPr>
          <p:cNvPicPr>
            <a:picLocks noChangeAspect="1"/>
          </p:cNvPicPr>
          <p:nvPr/>
        </p:nvPicPr>
        <p:blipFill>
          <a:blip r:embed="rId4"/>
          <a:stretch>
            <a:fillRect/>
          </a:stretch>
        </p:blipFill>
        <p:spPr>
          <a:xfrm>
            <a:off x="2446376" y="4305172"/>
            <a:ext cx="2599987" cy="2773467"/>
          </a:xfrm>
          <a:prstGeom prst="rect">
            <a:avLst/>
          </a:prstGeom>
        </p:spPr>
      </p:pic>
      <p:pic>
        <p:nvPicPr>
          <p:cNvPr id="8" name="Picture 7">
            <a:extLst>
              <a:ext uri="{FF2B5EF4-FFF2-40B4-BE49-F238E27FC236}">
                <a16:creationId xmlns:a16="http://schemas.microsoft.com/office/drawing/2014/main" id="{EA55DB8E-B048-48CE-87A3-22FA377CC474}"/>
              </a:ext>
            </a:extLst>
          </p:cNvPr>
          <p:cNvPicPr>
            <a:picLocks noChangeAspect="1"/>
          </p:cNvPicPr>
          <p:nvPr/>
        </p:nvPicPr>
        <p:blipFill>
          <a:blip r:embed="rId5"/>
          <a:stretch>
            <a:fillRect/>
          </a:stretch>
        </p:blipFill>
        <p:spPr>
          <a:xfrm>
            <a:off x="5389616" y="1567789"/>
            <a:ext cx="2622279" cy="2615013"/>
          </a:xfrm>
          <a:prstGeom prst="rect">
            <a:avLst/>
          </a:prstGeom>
        </p:spPr>
      </p:pic>
      <p:pic>
        <p:nvPicPr>
          <p:cNvPr id="9" name="Picture 8">
            <a:extLst>
              <a:ext uri="{FF2B5EF4-FFF2-40B4-BE49-F238E27FC236}">
                <a16:creationId xmlns:a16="http://schemas.microsoft.com/office/drawing/2014/main" id="{8E16D3E5-5B10-41BE-8B4A-D13CE6C5093C}"/>
              </a:ext>
            </a:extLst>
          </p:cNvPr>
          <p:cNvPicPr>
            <a:picLocks noChangeAspect="1"/>
          </p:cNvPicPr>
          <p:nvPr/>
        </p:nvPicPr>
        <p:blipFill>
          <a:blip r:embed="rId6"/>
          <a:stretch>
            <a:fillRect/>
          </a:stretch>
        </p:blipFill>
        <p:spPr>
          <a:xfrm>
            <a:off x="5389616" y="4305172"/>
            <a:ext cx="2622279" cy="2773467"/>
          </a:xfrm>
          <a:prstGeom prst="rect">
            <a:avLst/>
          </a:prstGeom>
        </p:spPr>
      </p:pic>
      <p:sp>
        <p:nvSpPr>
          <p:cNvPr id="10" name="TextBox 9">
            <a:extLst>
              <a:ext uri="{FF2B5EF4-FFF2-40B4-BE49-F238E27FC236}">
                <a16:creationId xmlns:a16="http://schemas.microsoft.com/office/drawing/2014/main" id="{7A767781-946B-4825-9DA1-3067F84A4B8F}"/>
              </a:ext>
            </a:extLst>
          </p:cNvPr>
          <p:cNvSpPr txBox="1"/>
          <p:nvPr/>
        </p:nvSpPr>
        <p:spPr>
          <a:xfrm>
            <a:off x="3169050" y="103549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5652850" y="986242"/>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Tree>
    <p:extLst>
      <p:ext uri="{BB962C8B-B14F-4D97-AF65-F5344CB8AC3E}">
        <p14:creationId xmlns:p14="http://schemas.microsoft.com/office/powerpoint/2010/main" val="17781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6184-44D0-477A-8096-DAA4CD6D8166}"/>
              </a:ext>
            </a:extLst>
          </p:cNvPr>
          <p:cNvSpPr>
            <a:spLocks noGrp="1"/>
          </p:cNvSpPr>
          <p:nvPr>
            <p:ph type="title"/>
          </p:nvPr>
        </p:nvSpPr>
        <p:spPr/>
        <p:txBody>
          <a:bodyPr/>
          <a:lstStyle/>
          <a:p>
            <a:r>
              <a:rPr lang="en-US" dirty="0"/>
              <a:t>Precorrection for optical aberrations</a:t>
            </a:r>
          </a:p>
        </p:txBody>
      </p:sp>
      <p:sp>
        <p:nvSpPr>
          <p:cNvPr id="3" name="Slide Number Placeholder 2">
            <a:extLst>
              <a:ext uri="{FF2B5EF4-FFF2-40B4-BE49-F238E27FC236}">
                <a16:creationId xmlns:a16="http://schemas.microsoft.com/office/drawing/2014/main" id="{03A39762-9530-46AF-B3E1-0E4B50D87817}"/>
              </a:ext>
            </a:extLst>
          </p:cNvPr>
          <p:cNvSpPr>
            <a:spLocks noGrp="1"/>
          </p:cNvSpPr>
          <p:nvPr>
            <p:ph type="sldNum" sz="quarter" idx="12"/>
          </p:nvPr>
        </p:nvSpPr>
        <p:spPr/>
        <p:txBody>
          <a:bodyPr/>
          <a:lstStyle/>
          <a:p>
            <a:fld id="{7B6CC4D6-176D-4020-9484-FACE48CDBCFB}" type="slidenum">
              <a:rPr lang="cs-CZ" smtClean="0">
                <a:solidFill>
                  <a:prstClr val="black"/>
                </a:solidFill>
              </a:rPr>
              <a:pPr/>
              <a:t>57</a:t>
            </a:fld>
            <a:endParaRPr lang="cs-CZ" dirty="0">
              <a:solidFill>
                <a:prstClr val="black"/>
              </a:solidFill>
            </a:endParaRPr>
          </a:p>
        </p:txBody>
      </p:sp>
      <p:sp>
        <p:nvSpPr>
          <p:cNvPr id="4" name="Footer Placeholder 3">
            <a:extLst>
              <a:ext uri="{FF2B5EF4-FFF2-40B4-BE49-F238E27FC236}">
                <a16:creationId xmlns:a16="http://schemas.microsoft.com/office/drawing/2014/main" id="{9B868F79-46D4-48AD-94E5-595238BF206F}"/>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B0679008-F535-4174-A269-8FBD2449CFF1}"/>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id="{6EB505F0-6D25-45E0-A8BF-3E8A76ABFE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39" y="1865998"/>
            <a:ext cx="9474701" cy="42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3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5DD9-4C7D-4592-B7AA-235303B2F901}"/>
              </a:ext>
            </a:extLst>
          </p:cNvPr>
          <p:cNvSpPr>
            <a:spLocks noGrp="1"/>
          </p:cNvSpPr>
          <p:nvPr>
            <p:ph type="title"/>
          </p:nvPr>
        </p:nvSpPr>
        <p:spPr/>
        <p:txBody>
          <a:bodyPr/>
          <a:lstStyle/>
          <a:p>
            <a:r>
              <a:rPr lang="en-US" dirty="0"/>
              <a:t>3D print is not just a flat image </a:t>
            </a:r>
          </a:p>
        </p:txBody>
      </p:sp>
      <p:sp>
        <p:nvSpPr>
          <p:cNvPr id="3" name="Slide Number Placeholder 2">
            <a:extLst>
              <a:ext uri="{FF2B5EF4-FFF2-40B4-BE49-F238E27FC236}">
                <a16:creationId xmlns:a16="http://schemas.microsoft.com/office/drawing/2014/main" id="{7A63D13F-6A65-4985-8C88-4E0F6B076131}"/>
              </a:ext>
            </a:extLst>
          </p:cNvPr>
          <p:cNvSpPr>
            <a:spLocks noGrp="1"/>
          </p:cNvSpPr>
          <p:nvPr>
            <p:ph type="sldNum" sz="quarter" idx="12"/>
          </p:nvPr>
        </p:nvSpPr>
        <p:spPr/>
        <p:txBody>
          <a:bodyPr/>
          <a:lstStyle/>
          <a:p>
            <a:fld id="{7B6CC4D6-176D-4020-9484-FACE48CDBCFB}" type="slidenum">
              <a:rPr lang="cs-CZ" smtClean="0">
                <a:solidFill>
                  <a:prstClr val="black"/>
                </a:solidFill>
              </a:rPr>
              <a:pPr/>
              <a:t>58</a:t>
            </a:fld>
            <a:endParaRPr lang="cs-CZ" dirty="0">
              <a:solidFill>
                <a:prstClr val="black"/>
              </a:solidFill>
            </a:endParaRPr>
          </a:p>
        </p:txBody>
      </p:sp>
      <p:sp>
        <p:nvSpPr>
          <p:cNvPr id="4" name="Footer Placeholder 3">
            <a:extLst>
              <a:ext uri="{FF2B5EF4-FFF2-40B4-BE49-F238E27FC236}">
                <a16:creationId xmlns:a16="http://schemas.microsoft.com/office/drawing/2014/main" id="{3E00EB2A-8C27-454B-B11F-9D0A908933E7}"/>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EBF7A446-173A-4B4E-9022-5AEA090724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77BDF74-A54C-434F-80CC-3D4AE76DB6A5}"/>
              </a:ext>
            </a:extLst>
          </p:cNvPr>
          <p:cNvPicPr>
            <a:picLocks noChangeAspect="1"/>
          </p:cNvPicPr>
          <p:nvPr/>
        </p:nvPicPr>
        <p:blipFill>
          <a:blip r:embed="rId2"/>
          <a:stretch>
            <a:fillRect/>
          </a:stretch>
        </p:blipFill>
        <p:spPr>
          <a:xfrm>
            <a:off x="947823" y="2844537"/>
            <a:ext cx="3962924" cy="2262000"/>
          </a:xfrm>
          <a:prstGeom prst="rect">
            <a:avLst/>
          </a:prstGeom>
        </p:spPr>
      </p:pic>
      <p:pic>
        <p:nvPicPr>
          <p:cNvPr id="8" name="Picture 7">
            <a:extLst>
              <a:ext uri="{FF2B5EF4-FFF2-40B4-BE49-F238E27FC236}">
                <a16:creationId xmlns:a16="http://schemas.microsoft.com/office/drawing/2014/main" id="{F9F8649F-98CF-402E-A54D-2468726ADBB8}"/>
              </a:ext>
            </a:extLst>
          </p:cNvPr>
          <p:cNvPicPr>
            <a:picLocks noChangeAspect="1"/>
          </p:cNvPicPr>
          <p:nvPr/>
        </p:nvPicPr>
        <p:blipFill>
          <a:blip r:embed="rId3"/>
          <a:stretch>
            <a:fillRect/>
          </a:stretch>
        </p:blipFill>
        <p:spPr>
          <a:xfrm>
            <a:off x="5802085" y="2601069"/>
            <a:ext cx="3788604" cy="2581671"/>
          </a:xfrm>
          <a:prstGeom prst="rect">
            <a:avLst/>
          </a:prstGeom>
        </p:spPr>
      </p:pic>
    </p:spTree>
    <p:extLst>
      <p:ext uri="{BB962C8B-B14F-4D97-AF65-F5344CB8AC3E}">
        <p14:creationId xmlns:p14="http://schemas.microsoft.com/office/powerpoint/2010/main" val="174086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0CC7-9FD7-4F9F-BC5E-6AE9C071DBAA}"/>
              </a:ext>
            </a:extLst>
          </p:cNvPr>
          <p:cNvSpPr>
            <a:spLocks noGrp="1"/>
          </p:cNvSpPr>
          <p:nvPr>
            <p:ph type="title"/>
          </p:nvPr>
        </p:nvSpPr>
        <p:spPr/>
        <p:txBody>
          <a:bodyPr/>
          <a:lstStyle/>
          <a:p>
            <a:r>
              <a:rPr lang="en-US" dirty="0"/>
              <a:t>Iterative precorrection process</a:t>
            </a:r>
          </a:p>
        </p:txBody>
      </p:sp>
      <p:sp>
        <p:nvSpPr>
          <p:cNvPr id="3" name="Slide Number Placeholder 2">
            <a:extLst>
              <a:ext uri="{FF2B5EF4-FFF2-40B4-BE49-F238E27FC236}">
                <a16:creationId xmlns:a16="http://schemas.microsoft.com/office/drawing/2014/main" id="{77B61DF4-10E3-4033-9B77-36E650CE1E47}"/>
              </a:ext>
            </a:extLst>
          </p:cNvPr>
          <p:cNvSpPr>
            <a:spLocks noGrp="1"/>
          </p:cNvSpPr>
          <p:nvPr>
            <p:ph type="sldNum" sz="quarter" idx="12"/>
          </p:nvPr>
        </p:nvSpPr>
        <p:spPr/>
        <p:txBody>
          <a:bodyPr/>
          <a:lstStyle/>
          <a:p>
            <a:fld id="{7B6CC4D6-176D-4020-9484-FACE48CDBCFB}" type="slidenum">
              <a:rPr lang="cs-CZ" smtClean="0">
                <a:solidFill>
                  <a:prstClr val="black"/>
                </a:solidFill>
              </a:rPr>
              <a:pPr/>
              <a:t>59</a:t>
            </a:fld>
            <a:endParaRPr lang="cs-CZ" dirty="0">
              <a:solidFill>
                <a:prstClr val="black"/>
              </a:solidFill>
            </a:endParaRPr>
          </a:p>
        </p:txBody>
      </p:sp>
      <p:sp>
        <p:nvSpPr>
          <p:cNvPr id="4" name="Footer Placeholder 3">
            <a:extLst>
              <a:ext uri="{FF2B5EF4-FFF2-40B4-BE49-F238E27FC236}">
                <a16:creationId xmlns:a16="http://schemas.microsoft.com/office/drawing/2014/main" id="{6CC70C73-0F3D-4B2F-AB4B-4F9F6D7E5402}"/>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1EB727AC-4688-4982-83DB-9C8C79F17BB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551037B-A728-407C-8614-CAE495DCC772}"/>
              </a:ext>
            </a:extLst>
          </p:cNvPr>
          <p:cNvPicPr>
            <a:picLocks noChangeAspect="1"/>
          </p:cNvPicPr>
          <p:nvPr/>
        </p:nvPicPr>
        <p:blipFill>
          <a:blip r:embed="rId2"/>
          <a:stretch>
            <a:fillRect/>
          </a:stretch>
        </p:blipFill>
        <p:spPr>
          <a:xfrm>
            <a:off x="211258" y="2742924"/>
            <a:ext cx="2210215" cy="2203532"/>
          </a:xfrm>
          <a:prstGeom prst="rect">
            <a:avLst/>
          </a:prstGeom>
        </p:spPr>
      </p:pic>
      <p:pic>
        <p:nvPicPr>
          <p:cNvPr id="8" name="Picture 7">
            <a:extLst>
              <a:ext uri="{FF2B5EF4-FFF2-40B4-BE49-F238E27FC236}">
                <a16:creationId xmlns:a16="http://schemas.microsoft.com/office/drawing/2014/main" id="{69E89F8C-93BF-42C5-99B5-4413D59F3C23}"/>
              </a:ext>
            </a:extLst>
          </p:cNvPr>
          <p:cNvPicPr>
            <a:picLocks noChangeAspect="1"/>
          </p:cNvPicPr>
          <p:nvPr/>
        </p:nvPicPr>
        <p:blipFill rotWithShape="1">
          <a:blip r:embed="rId3"/>
          <a:srcRect t="303"/>
          <a:stretch/>
        </p:blipFill>
        <p:spPr>
          <a:xfrm>
            <a:off x="2631932" y="1752604"/>
            <a:ext cx="7815919" cy="4174066"/>
          </a:xfrm>
          <a:prstGeom prst="rect">
            <a:avLst/>
          </a:prstGeom>
        </p:spPr>
      </p:pic>
      <p:sp>
        <p:nvSpPr>
          <p:cNvPr id="9" name="TextBox 8">
            <a:extLst>
              <a:ext uri="{FF2B5EF4-FFF2-40B4-BE49-F238E27FC236}">
                <a16:creationId xmlns:a16="http://schemas.microsoft.com/office/drawing/2014/main" id="{B5390797-E96C-42CE-B34E-DFD84BD6532B}"/>
              </a:ext>
            </a:extLst>
          </p:cNvPr>
          <p:cNvSpPr txBox="1"/>
          <p:nvPr/>
        </p:nvSpPr>
        <p:spPr>
          <a:xfrm>
            <a:off x="757152" y="220207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0" name="Rectangle 9">
            <a:extLst>
              <a:ext uri="{FF2B5EF4-FFF2-40B4-BE49-F238E27FC236}">
                <a16:creationId xmlns:a16="http://schemas.microsoft.com/office/drawing/2014/main" id="{642321CE-BBB0-47F3-B5A0-42661FDE3A33}"/>
              </a:ext>
            </a:extLst>
          </p:cNvPr>
          <p:cNvSpPr/>
          <p:nvPr/>
        </p:nvSpPr>
        <p:spPr>
          <a:xfrm>
            <a:off x="2631927" y="158593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1" name="Rectangle 10">
            <a:extLst>
              <a:ext uri="{FF2B5EF4-FFF2-40B4-BE49-F238E27FC236}">
                <a16:creationId xmlns:a16="http://schemas.microsoft.com/office/drawing/2014/main" id="{FAF4AE3F-94CE-426B-8B03-4C8DBE447529}"/>
              </a:ext>
            </a:extLst>
          </p:cNvPr>
          <p:cNvSpPr/>
          <p:nvPr/>
        </p:nvSpPr>
        <p:spPr>
          <a:xfrm>
            <a:off x="2631927" y="381819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3" name="Rectangle 12">
            <a:extLst>
              <a:ext uri="{FF2B5EF4-FFF2-40B4-BE49-F238E27FC236}">
                <a16:creationId xmlns:a16="http://schemas.microsoft.com/office/drawing/2014/main" id="{3621E39D-60FE-45EC-91C8-C45BF1C71D34}"/>
              </a:ext>
            </a:extLst>
          </p:cNvPr>
          <p:cNvSpPr/>
          <p:nvPr/>
        </p:nvSpPr>
        <p:spPr>
          <a:xfrm>
            <a:off x="4600574" y="1581165"/>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4" name="Rectangle 13">
            <a:extLst>
              <a:ext uri="{FF2B5EF4-FFF2-40B4-BE49-F238E27FC236}">
                <a16:creationId xmlns:a16="http://schemas.microsoft.com/office/drawing/2014/main" id="{51BA8FA9-189C-4146-839B-2291D2295896}"/>
              </a:ext>
            </a:extLst>
          </p:cNvPr>
          <p:cNvSpPr/>
          <p:nvPr/>
        </p:nvSpPr>
        <p:spPr>
          <a:xfrm>
            <a:off x="4600574"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5" name="Rectangle 14">
            <a:extLst>
              <a:ext uri="{FF2B5EF4-FFF2-40B4-BE49-F238E27FC236}">
                <a16:creationId xmlns:a16="http://schemas.microsoft.com/office/drawing/2014/main" id="{D5F83044-E8B2-47DB-A34B-3E08A9D356DD}"/>
              </a:ext>
            </a:extLst>
          </p:cNvPr>
          <p:cNvSpPr/>
          <p:nvPr/>
        </p:nvSpPr>
        <p:spPr>
          <a:xfrm>
            <a:off x="6569223" y="1571641"/>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6" name="Rectangle 15">
            <a:extLst>
              <a:ext uri="{FF2B5EF4-FFF2-40B4-BE49-F238E27FC236}">
                <a16:creationId xmlns:a16="http://schemas.microsoft.com/office/drawing/2014/main" id="{8390A2BD-A06F-419A-840C-DCDC80AE6DDE}"/>
              </a:ext>
            </a:extLst>
          </p:cNvPr>
          <p:cNvSpPr/>
          <p:nvPr/>
        </p:nvSpPr>
        <p:spPr>
          <a:xfrm>
            <a:off x="6569223"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7" name="Rectangle 16">
            <a:extLst>
              <a:ext uri="{FF2B5EF4-FFF2-40B4-BE49-F238E27FC236}">
                <a16:creationId xmlns:a16="http://schemas.microsoft.com/office/drawing/2014/main" id="{1D556894-24EB-4235-956F-DBD867D8EA32}"/>
              </a:ext>
            </a:extLst>
          </p:cNvPr>
          <p:cNvSpPr/>
          <p:nvPr/>
        </p:nvSpPr>
        <p:spPr>
          <a:xfrm>
            <a:off x="8535438" y="1574548"/>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8" name="Rectangle 17">
            <a:extLst>
              <a:ext uri="{FF2B5EF4-FFF2-40B4-BE49-F238E27FC236}">
                <a16:creationId xmlns:a16="http://schemas.microsoft.com/office/drawing/2014/main" id="{769344EE-4F5A-4969-927C-9A947E620D8B}"/>
              </a:ext>
            </a:extLst>
          </p:cNvPr>
          <p:cNvSpPr/>
          <p:nvPr/>
        </p:nvSpPr>
        <p:spPr>
          <a:xfrm>
            <a:off x="8544962" y="3816333"/>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Tree>
    <p:extLst>
      <p:ext uri="{BB962C8B-B14F-4D97-AF65-F5344CB8AC3E}">
        <p14:creationId xmlns:p14="http://schemas.microsoft.com/office/powerpoint/2010/main" val="28919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A3EFEA-46E2-4A4B-99B3-678E3270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68" y="370015"/>
            <a:ext cx="6819649" cy="6819648"/>
          </a:xfrm>
          <a:prstGeom prst="rect">
            <a:avLst/>
          </a:prstGeom>
        </p:spPr>
      </p:pic>
      <p:sp>
        <p:nvSpPr>
          <p:cNvPr id="8" name="Rectangle 7">
            <a:extLst>
              <a:ext uri="{FF2B5EF4-FFF2-40B4-BE49-F238E27FC236}">
                <a16:creationId xmlns:a16="http://schemas.microsoft.com/office/drawing/2014/main" id="{7C75A376-B3DD-431E-AFEC-228EA06C967E}"/>
              </a:ext>
            </a:extLst>
          </p:cNvPr>
          <p:cNvSpPr/>
          <p:nvPr/>
        </p:nvSpPr>
        <p:spPr>
          <a:xfrm>
            <a:off x="7261069" y="6974902"/>
            <a:ext cx="3430701" cy="584753"/>
          </a:xfrm>
          <a:prstGeom prst="rect">
            <a:avLst/>
          </a:prstGeom>
        </p:spPr>
        <p:txBody>
          <a:bodyPr wrap="none" lIns="91417" tIns="45709" rIns="91417" bIns="45709">
            <a:spAutoFit/>
          </a:bodyPr>
          <a:lstStyle/>
          <a:p>
            <a:r>
              <a:rPr lang="en-US" sz="3200" dirty="0">
                <a:latin typeface="Corbel" panose="020B0503020204020204" pitchFamily="34" charset="0"/>
              </a:rPr>
              <a:t>Chair “</a:t>
            </a:r>
            <a:r>
              <a:rPr lang="en-US" sz="3200" dirty="0" err="1">
                <a:latin typeface="Corbel" panose="020B0503020204020204" pitchFamily="34" charset="0"/>
              </a:rPr>
              <a:t>Bertil</a:t>
            </a:r>
            <a:r>
              <a:rPr lang="en-US" sz="3200" dirty="0">
                <a:latin typeface="Corbel" panose="020B0503020204020204" pitchFamily="34" charset="0"/>
              </a:rPr>
              <a:t>”, 2006</a:t>
            </a:r>
          </a:p>
        </p:txBody>
      </p:sp>
    </p:spTree>
    <p:extLst>
      <p:ext uri="{BB962C8B-B14F-4D97-AF65-F5344CB8AC3E}">
        <p14:creationId xmlns:p14="http://schemas.microsoft.com/office/powerpoint/2010/main" val="1685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60</a:t>
            </a:fld>
            <a:endParaRPr lang="cs-CZ" dirty="0">
              <a:solidFill>
                <a:prstClr val="black"/>
              </a:solidFill>
            </a:endParaRPr>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8" name="Picture 7">
            <a:extLst>
              <a:ext uri="{FF2B5EF4-FFF2-40B4-BE49-F238E27FC236}">
                <a16:creationId xmlns:a16="http://schemas.microsoft.com/office/drawing/2014/main"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8" y="2738437"/>
            <a:ext cx="1989645" cy="1699736"/>
          </a:xfrm>
          <a:prstGeom prst="rect">
            <a:avLst/>
          </a:prstGeom>
        </p:spPr>
      </p:pic>
      <p:sp>
        <p:nvSpPr>
          <p:cNvPr id="9" name="Right Arrow 7">
            <a:extLst>
              <a:ext uri="{FF2B5EF4-FFF2-40B4-BE49-F238E27FC236}">
                <a16:creationId xmlns:a16="http://schemas.microsoft.com/office/drawing/2014/main"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pic>
        <p:nvPicPr>
          <p:cNvPr id="16" name="Picture 15">
            <a:extLst>
              <a:ext uri="{FF2B5EF4-FFF2-40B4-BE49-F238E27FC236}">
                <a16:creationId xmlns:a16="http://schemas.microsoft.com/office/drawing/2014/main"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51" y="2738437"/>
            <a:ext cx="1989645" cy="1699736"/>
          </a:xfrm>
          <a:prstGeom prst="rect">
            <a:avLst/>
          </a:prstGeom>
        </p:spPr>
      </p:pic>
      <p:sp>
        <p:nvSpPr>
          <p:cNvPr id="17" name="Right Arrow 7">
            <a:extLst>
              <a:ext uri="{FF2B5EF4-FFF2-40B4-BE49-F238E27FC236}">
                <a16:creationId xmlns:a16="http://schemas.microsoft.com/office/drawing/2014/main"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3035261" y="3107171"/>
            <a:ext cx="2104977" cy="984845"/>
          </a:xfrm>
          <a:prstGeom prst="rect">
            <a:avLst/>
          </a:prstGeom>
          <a:noFill/>
        </p:spPr>
        <p:txBody>
          <a:bodyPr wrap="none" lIns="91397" tIns="45700" rIns="91397" bIns="45700" rtlCol="0">
            <a:spAutoFit/>
          </a:bodyPr>
          <a:lstStyle/>
          <a:p>
            <a:pPr algn="ctr" defTabSz="913874"/>
            <a:r>
              <a:rPr lang="en-US" sz="2900" dirty="0">
                <a:solidFill>
                  <a:prstClr val="black"/>
                </a:solidFill>
              </a:rPr>
              <a:t>Some sort of</a:t>
            </a:r>
          </a:p>
          <a:p>
            <a:pPr algn="ctr" defTabSz="913874"/>
            <a:r>
              <a:rPr lang="en-US" sz="2900" dirty="0">
                <a:solidFill>
                  <a:prstClr val="black"/>
                </a:solidFill>
              </a:rPr>
              <a:t>processing</a:t>
            </a:r>
          </a:p>
        </p:txBody>
      </p:sp>
      <p:sp>
        <p:nvSpPr>
          <p:cNvPr id="19" name="TextBox 18">
            <a:extLst>
              <a:ext uri="{FF2B5EF4-FFF2-40B4-BE49-F238E27FC236}">
                <a16:creationId xmlns:a16="http://schemas.microsoft.com/office/drawing/2014/main" id="{2D372171-545E-4621-8880-0FE5B94345DE}"/>
              </a:ext>
            </a:extLst>
          </p:cNvPr>
          <p:cNvSpPr txBox="1"/>
          <p:nvPr/>
        </p:nvSpPr>
        <p:spPr>
          <a:xfrm>
            <a:off x="3547638" y="1187649"/>
            <a:ext cx="1082261" cy="2416006"/>
          </a:xfrm>
          <a:prstGeom prst="rect">
            <a:avLst/>
          </a:prstGeom>
          <a:noFill/>
        </p:spPr>
        <p:txBody>
          <a:bodyPr wrap="none" lIns="91397" tIns="45700" rIns="91397" bIns="45700" rtlCol="0">
            <a:spAutoFit/>
          </a:bodyPr>
          <a:lstStyle/>
          <a:p>
            <a:pPr defTabSz="913874"/>
            <a:r>
              <a:rPr lang="en-US" sz="15100" b="1" dirty="0">
                <a:solidFill>
                  <a:srgbClr val="E7E6E6"/>
                </a:solidFill>
              </a:rPr>
              <a:t>?</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Tree>
    <p:extLst>
      <p:ext uri="{BB962C8B-B14F-4D97-AF65-F5344CB8AC3E}">
        <p14:creationId xmlns:p14="http://schemas.microsoft.com/office/powerpoint/2010/main" val="21526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61</a:t>
            </a:fld>
            <a:endParaRPr lang="cs-CZ" dirty="0">
              <a:solidFill>
                <a:prstClr val="black"/>
              </a:solidFill>
            </a:endParaRPr>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9" name="Right Arrow 7">
            <a:extLst>
              <a:ext uri="{FF2B5EF4-FFF2-40B4-BE49-F238E27FC236}">
                <a16:creationId xmlns:a16="http://schemas.microsoft.com/office/drawing/2014/main"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7" name="Right Arrow 7">
            <a:extLst>
              <a:ext uri="{FF2B5EF4-FFF2-40B4-BE49-F238E27FC236}">
                <a16:creationId xmlns:a16="http://schemas.microsoft.com/office/drawing/2014/main"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2969537" y="2894225"/>
            <a:ext cx="2236423" cy="1431121"/>
          </a:xfrm>
          <a:prstGeom prst="rect">
            <a:avLst/>
          </a:prstGeom>
          <a:noFill/>
        </p:spPr>
        <p:txBody>
          <a:bodyPr wrap="none" lIns="91397" tIns="45700" rIns="91397" bIns="45700" rtlCol="0">
            <a:spAutoFit/>
          </a:bodyPr>
          <a:lstStyle/>
          <a:p>
            <a:pPr algn="ctr" defTabSz="913874"/>
            <a:r>
              <a:rPr lang="en-US" sz="2900" dirty="0">
                <a:solidFill>
                  <a:prstClr val="black"/>
                </a:solidFill>
              </a:rPr>
              <a:t>Our</a:t>
            </a:r>
          </a:p>
          <a:p>
            <a:pPr algn="ctr" defTabSz="913874"/>
            <a:r>
              <a:rPr lang="en-US" sz="2900" dirty="0">
                <a:solidFill>
                  <a:prstClr val="black"/>
                </a:solidFill>
              </a:rPr>
              <a:t>iterative</a:t>
            </a:r>
          </a:p>
          <a:p>
            <a:pPr algn="ctr" defTabSz="913874"/>
            <a:r>
              <a:rPr lang="en-US" sz="2900" dirty="0">
                <a:solidFill>
                  <a:prstClr val="black"/>
                </a:solidFill>
              </a:rPr>
              <a:t>precorrection</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pic>
        <p:nvPicPr>
          <p:cNvPr id="21" name="Picture 20">
            <a:extLst>
              <a:ext uri="{FF2B5EF4-FFF2-40B4-BE49-F238E27FC236}">
                <a16:creationId xmlns:a16="http://schemas.microsoft.com/office/drawing/2014/main" id="{31BDEAA6-0BB7-4EFF-A0C4-3FD58DCAF289}"/>
              </a:ext>
            </a:extLst>
          </p:cNvPr>
          <p:cNvPicPr>
            <a:picLocks noChangeAspect="1"/>
          </p:cNvPicPr>
          <p:nvPr/>
        </p:nvPicPr>
        <p:blipFill>
          <a:blip r:embed="rId3"/>
          <a:stretch>
            <a:fillRect/>
          </a:stretch>
        </p:blipFill>
        <p:spPr>
          <a:xfrm>
            <a:off x="529985" y="2746248"/>
            <a:ext cx="1697065" cy="1691933"/>
          </a:xfrm>
          <a:prstGeom prst="rect">
            <a:avLst/>
          </a:prstGeom>
        </p:spPr>
      </p:pic>
      <p:pic>
        <p:nvPicPr>
          <p:cNvPr id="23" name="Picture 22">
            <a:extLst>
              <a:ext uri="{FF2B5EF4-FFF2-40B4-BE49-F238E27FC236}">
                <a16:creationId xmlns:a16="http://schemas.microsoft.com/office/drawing/2014/main" id="{A84FBCEF-5E6D-4F79-BE71-09B36B900249}"/>
              </a:ext>
            </a:extLst>
          </p:cNvPr>
          <p:cNvPicPr>
            <a:picLocks noChangeAspect="1"/>
          </p:cNvPicPr>
          <p:nvPr/>
        </p:nvPicPr>
        <p:blipFill>
          <a:blip r:embed="rId4"/>
          <a:stretch>
            <a:fillRect/>
          </a:stretch>
        </p:blipFill>
        <p:spPr>
          <a:xfrm>
            <a:off x="8590575" y="2746244"/>
            <a:ext cx="1693798" cy="1695628"/>
          </a:xfrm>
          <a:prstGeom prst="rect">
            <a:avLst/>
          </a:prstGeom>
        </p:spPr>
      </p:pic>
      <p:grpSp>
        <p:nvGrpSpPr>
          <p:cNvPr id="26" name="Group 25">
            <a:extLst>
              <a:ext uri="{FF2B5EF4-FFF2-40B4-BE49-F238E27FC236}">
                <a16:creationId xmlns:a16="http://schemas.microsoft.com/office/drawing/2014/main" id="{FED5E2F4-770D-45A9-950B-1D0E422A1AC7}"/>
              </a:ext>
            </a:extLst>
          </p:cNvPr>
          <p:cNvGrpSpPr/>
          <p:nvPr/>
        </p:nvGrpSpPr>
        <p:grpSpPr>
          <a:xfrm>
            <a:off x="5170931" y="816666"/>
            <a:ext cx="2562253" cy="2711766"/>
            <a:chOff x="2488710" y="1076842"/>
            <a:chExt cx="5059200" cy="5354417"/>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368635B0-A174-476E-A15F-FC214692A14B}"/>
                </a:ext>
              </a:extLst>
            </p:cNvPr>
            <p:cNvPicPr>
              <a:picLocks noChangeAspect="1"/>
            </p:cNvPicPr>
            <p:nvPr/>
          </p:nvPicPr>
          <p:blipFill>
            <a:blip r:embed="rId5"/>
            <a:stretch>
              <a:fillRect/>
            </a:stretch>
          </p:blipFill>
          <p:spPr>
            <a:xfrm>
              <a:off x="4581510" y="346165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8" name="Picture 27">
              <a:extLst>
                <a:ext uri="{FF2B5EF4-FFF2-40B4-BE49-F238E27FC236}">
                  <a16:creationId xmlns:a16="http://schemas.microsoft.com/office/drawing/2014/main" id="{7A545C95-EB5D-4329-9A74-1B2C013655DE}"/>
                </a:ext>
              </a:extLst>
            </p:cNvPr>
            <p:cNvPicPr>
              <a:picLocks noChangeAspect="1"/>
            </p:cNvPicPr>
            <p:nvPr/>
          </p:nvPicPr>
          <p:blipFill>
            <a:blip r:embed="rId6"/>
            <a:stretch>
              <a:fillRect/>
            </a:stretch>
          </p:blipFill>
          <p:spPr>
            <a:xfrm>
              <a:off x="3877643" y="264783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9" name="Picture 28">
              <a:extLst>
                <a:ext uri="{FF2B5EF4-FFF2-40B4-BE49-F238E27FC236}">
                  <a16:creationId xmlns:a16="http://schemas.microsoft.com/office/drawing/2014/main" id="{3307D0C0-C8CB-4957-9752-AD46AB085472}"/>
                </a:ext>
              </a:extLst>
            </p:cNvPr>
            <p:cNvPicPr>
              <a:picLocks noChangeAspect="1"/>
            </p:cNvPicPr>
            <p:nvPr/>
          </p:nvPicPr>
          <p:blipFill>
            <a:blip r:embed="rId7"/>
            <a:stretch>
              <a:fillRect/>
            </a:stretch>
          </p:blipFill>
          <p:spPr>
            <a:xfrm>
              <a:off x="3209412" y="1779592"/>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30" name="Picture 29">
              <a:extLst>
                <a:ext uri="{FF2B5EF4-FFF2-40B4-BE49-F238E27FC236}">
                  <a16:creationId xmlns:a16="http://schemas.microsoft.com/office/drawing/2014/main" id="{7DD881FC-BF48-4671-B86B-235E9D306E9B}"/>
                </a:ext>
              </a:extLst>
            </p:cNvPr>
            <p:cNvPicPr>
              <a:picLocks noChangeAspect="1"/>
            </p:cNvPicPr>
            <p:nvPr/>
          </p:nvPicPr>
          <p:blipFill>
            <a:blip r:embed="rId8"/>
            <a:stretch>
              <a:fillRect/>
            </a:stretch>
          </p:blipFill>
          <p:spPr>
            <a:xfrm>
              <a:off x="2488710" y="1076842"/>
              <a:ext cx="2966400" cy="2969600"/>
            </a:xfrm>
            <a:prstGeom prst="rect">
              <a:avLst/>
            </a:prstGeom>
            <a:ln>
              <a:solidFill>
                <a:schemeClr val="tx1">
                  <a:lumMod val="50000"/>
                  <a:lumOff val="50000"/>
                </a:schemeClr>
              </a:solidFill>
            </a:ln>
            <a:scene3d>
              <a:camera prst="perspectiveContrastingLeftFacing"/>
              <a:lightRig rig="threePt" dir="t"/>
            </a:scene3d>
          </p:spPr>
        </p:pic>
      </p:grpSp>
    </p:spTree>
    <p:extLst>
      <p:ext uri="{BB962C8B-B14F-4D97-AF65-F5344CB8AC3E}">
        <p14:creationId xmlns:p14="http://schemas.microsoft.com/office/powerpoint/2010/main" val="416366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62</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id="{91D0A5C0-1B64-4772-8619-9167640D7ABC}"/>
              </a:ext>
            </a:extLst>
          </p:cNvPr>
          <p:cNvPicPr>
            <a:picLocks noChangeAspect="1"/>
          </p:cNvPicPr>
          <p:nvPr/>
        </p:nvPicPr>
        <p:blipFill>
          <a:blip r:embed="rId3"/>
          <a:stretch>
            <a:fillRect/>
          </a:stretch>
        </p:blipFill>
        <p:spPr>
          <a:xfrm>
            <a:off x="1180079" y="1567777"/>
            <a:ext cx="2560320" cy="2552578"/>
          </a:xfrm>
          <a:prstGeom prst="rect">
            <a:avLst/>
          </a:prstGeom>
        </p:spPr>
      </p:pic>
      <p:pic>
        <p:nvPicPr>
          <p:cNvPr id="7" name="Picture 6">
            <a:extLst>
              <a:ext uri="{FF2B5EF4-FFF2-40B4-BE49-F238E27FC236}">
                <a16:creationId xmlns:a16="http://schemas.microsoft.com/office/drawing/2014/main" id="{85715FCE-5AD7-4204-8859-BCD4E10CB857}"/>
              </a:ext>
            </a:extLst>
          </p:cNvPr>
          <p:cNvPicPr>
            <a:picLocks noChangeAspect="1"/>
          </p:cNvPicPr>
          <p:nvPr/>
        </p:nvPicPr>
        <p:blipFill>
          <a:blip r:embed="rId4"/>
          <a:stretch>
            <a:fillRect/>
          </a:stretch>
        </p:blipFill>
        <p:spPr>
          <a:xfrm>
            <a:off x="1180079" y="4304607"/>
            <a:ext cx="2560320" cy="2731153"/>
          </a:xfrm>
          <a:prstGeom prst="rect">
            <a:avLst/>
          </a:prstGeom>
        </p:spPr>
      </p:pic>
      <p:pic>
        <p:nvPicPr>
          <p:cNvPr id="8" name="Picture 7">
            <a:extLst>
              <a:ext uri="{FF2B5EF4-FFF2-40B4-BE49-F238E27FC236}">
                <a16:creationId xmlns:a16="http://schemas.microsoft.com/office/drawing/2014/main" id="{EA55DB8E-B048-48CE-87A3-22FA377CC474}"/>
              </a:ext>
            </a:extLst>
          </p:cNvPr>
          <p:cNvPicPr>
            <a:picLocks noChangeAspect="1"/>
          </p:cNvPicPr>
          <p:nvPr/>
        </p:nvPicPr>
        <p:blipFill>
          <a:blip r:embed="rId5"/>
          <a:stretch>
            <a:fillRect/>
          </a:stretch>
        </p:blipFill>
        <p:spPr>
          <a:xfrm>
            <a:off x="4147067" y="1558713"/>
            <a:ext cx="2560320" cy="2553226"/>
          </a:xfrm>
          <a:prstGeom prst="rect">
            <a:avLst/>
          </a:prstGeom>
        </p:spPr>
      </p:pic>
      <p:pic>
        <p:nvPicPr>
          <p:cNvPr id="9" name="Picture 8">
            <a:extLst>
              <a:ext uri="{FF2B5EF4-FFF2-40B4-BE49-F238E27FC236}">
                <a16:creationId xmlns:a16="http://schemas.microsoft.com/office/drawing/2014/main" id="{8E16D3E5-5B10-41BE-8B4A-D13CE6C5093C}"/>
              </a:ext>
            </a:extLst>
          </p:cNvPr>
          <p:cNvPicPr>
            <a:picLocks noChangeAspect="1"/>
          </p:cNvPicPr>
          <p:nvPr/>
        </p:nvPicPr>
        <p:blipFill>
          <a:blip r:embed="rId6"/>
          <a:stretch>
            <a:fillRect/>
          </a:stretch>
        </p:blipFill>
        <p:spPr>
          <a:xfrm>
            <a:off x="4142323" y="4300663"/>
            <a:ext cx="2560320" cy="2707936"/>
          </a:xfrm>
          <a:prstGeom prst="rect">
            <a:avLst/>
          </a:prstGeom>
        </p:spPr>
      </p:pic>
      <p:sp>
        <p:nvSpPr>
          <p:cNvPr id="10" name="TextBox 9">
            <a:extLst>
              <a:ext uri="{FF2B5EF4-FFF2-40B4-BE49-F238E27FC236}">
                <a16:creationId xmlns:a16="http://schemas.microsoft.com/office/drawing/2014/main"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pic>
        <p:nvPicPr>
          <p:cNvPr id="5" name="Picture 4">
            <a:extLst>
              <a:ext uri="{FF2B5EF4-FFF2-40B4-BE49-F238E27FC236}">
                <a16:creationId xmlns:a16="http://schemas.microsoft.com/office/drawing/2014/main" id="{4BCC76FA-9777-4C8E-B211-C46D3409DB0B}"/>
              </a:ext>
            </a:extLst>
          </p:cNvPr>
          <p:cNvPicPr>
            <a:picLocks noChangeAspect="1"/>
          </p:cNvPicPr>
          <p:nvPr/>
        </p:nvPicPr>
        <p:blipFill>
          <a:blip r:embed="rId7"/>
          <a:stretch>
            <a:fillRect/>
          </a:stretch>
        </p:blipFill>
        <p:spPr>
          <a:xfrm>
            <a:off x="7114056" y="1567783"/>
            <a:ext cx="2560320" cy="2553226"/>
          </a:xfrm>
          <a:prstGeom prst="rect">
            <a:avLst/>
          </a:prstGeom>
        </p:spPr>
      </p:pic>
      <p:sp>
        <p:nvSpPr>
          <p:cNvPr id="13" name="TextBox 12">
            <a:extLst>
              <a:ext uri="{FF2B5EF4-FFF2-40B4-BE49-F238E27FC236}">
                <a16:creationId xmlns:a16="http://schemas.microsoft.com/office/drawing/2014/main"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1" name="Picture 10">
            <a:extLst>
              <a:ext uri="{FF2B5EF4-FFF2-40B4-BE49-F238E27FC236}">
                <a16:creationId xmlns:a16="http://schemas.microsoft.com/office/drawing/2014/main" id="{7FC8F2DE-06B9-4168-AD86-EC986579ED8F}"/>
              </a:ext>
            </a:extLst>
          </p:cNvPr>
          <p:cNvPicPr>
            <a:picLocks noChangeAspect="1"/>
          </p:cNvPicPr>
          <p:nvPr/>
        </p:nvPicPr>
        <p:blipFill>
          <a:blip r:embed="rId8"/>
          <a:stretch>
            <a:fillRect/>
          </a:stretch>
        </p:blipFill>
        <p:spPr>
          <a:xfrm>
            <a:off x="7114056" y="4309745"/>
            <a:ext cx="2560320" cy="2742365"/>
          </a:xfrm>
          <a:prstGeom prst="rect">
            <a:avLst/>
          </a:prstGeom>
        </p:spPr>
      </p:pic>
    </p:spTree>
    <p:extLst>
      <p:ext uri="{BB962C8B-B14F-4D97-AF65-F5344CB8AC3E}">
        <p14:creationId xmlns:p14="http://schemas.microsoft.com/office/powerpoint/2010/main" val="34950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B6A07C-9CDF-4606-86A3-2257F2C12BD9}"/>
              </a:ext>
            </a:extLst>
          </p:cNvPr>
          <p:cNvPicPr>
            <a:picLocks noChangeAspect="1"/>
          </p:cNvPicPr>
          <p:nvPr/>
        </p:nvPicPr>
        <p:blipFill>
          <a:blip r:embed="rId3"/>
          <a:stretch>
            <a:fillRect/>
          </a:stretch>
        </p:blipFill>
        <p:spPr>
          <a:xfrm>
            <a:off x="7114056" y="1567780"/>
            <a:ext cx="2560320" cy="2569724"/>
          </a:xfrm>
          <a:prstGeom prst="rect">
            <a:avLst/>
          </a:prstGeom>
        </p:spPr>
      </p:pic>
      <p:pic>
        <p:nvPicPr>
          <p:cNvPr id="15" name="Picture 14">
            <a:extLst>
              <a:ext uri="{FF2B5EF4-FFF2-40B4-BE49-F238E27FC236}">
                <a16:creationId xmlns:a16="http://schemas.microsoft.com/office/drawing/2014/main" id="{C8421B56-D12B-4268-9A3C-9571899ECB4C}"/>
              </a:ext>
            </a:extLst>
          </p:cNvPr>
          <p:cNvPicPr>
            <a:picLocks noChangeAspect="1"/>
          </p:cNvPicPr>
          <p:nvPr/>
        </p:nvPicPr>
        <p:blipFill>
          <a:blip r:embed="rId4"/>
          <a:stretch>
            <a:fillRect/>
          </a:stretch>
        </p:blipFill>
        <p:spPr>
          <a:xfrm>
            <a:off x="4142323" y="1567780"/>
            <a:ext cx="2560320" cy="2569724"/>
          </a:xfrm>
          <a:prstGeom prst="rect">
            <a:avLst/>
          </a:prstGeom>
        </p:spPr>
      </p:pic>
      <p:pic>
        <p:nvPicPr>
          <p:cNvPr id="14" name="Picture 13">
            <a:extLst>
              <a:ext uri="{FF2B5EF4-FFF2-40B4-BE49-F238E27FC236}">
                <a16:creationId xmlns:a16="http://schemas.microsoft.com/office/drawing/2014/main" id="{C3848335-EF6F-486D-A8A6-C929D96D5BFB}"/>
              </a:ext>
            </a:extLst>
          </p:cNvPr>
          <p:cNvPicPr>
            <a:picLocks noChangeAspect="1"/>
          </p:cNvPicPr>
          <p:nvPr/>
        </p:nvPicPr>
        <p:blipFill>
          <a:blip r:embed="rId5"/>
          <a:stretch>
            <a:fillRect/>
          </a:stretch>
        </p:blipFill>
        <p:spPr>
          <a:xfrm>
            <a:off x="1180079" y="1567785"/>
            <a:ext cx="2560320" cy="2563080"/>
          </a:xfrm>
          <a:prstGeom prst="rect">
            <a:avLst/>
          </a:prstGeom>
        </p:spPr>
      </p:pic>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63</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10" name="TextBox 9">
            <a:extLst>
              <a:ext uri="{FF2B5EF4-FFF2-40B4-BE49-F238E27FC236}">
                <a16:creationId xmlns:a16="http://schemas.microsoft.com/office/drawing/2014/main"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
        <p:nvSpPr>
          <p:cNvPr id="13" name="TextBox 12">
            <a:extLst>
              <a:ext uri="{FF2B5EF4-FFF2-40B4-BE49-F238E27FC236}">
                <a16:creationId xmlns:a16="http://schemas.microsoft.com/office/drawing/2014/main"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7" name="Picture 16">
            <a:extLst>
              <a:ext uri="{FF2B5EF4-FFF2-40B4-BE49-F238E27FC236}">
                <a16:creationId xmlns:a16="http://schemas.microsoft.com/office/drawing/2014/main" id="{F2A9AD58-D210-43C0-B57B-246FD92CA342}"/>
              </a:ext>
            </a:extLst>
          </p:cNvPr>
          <p:cNvPicPr>
            <a:picLocks noChangeAspect="1"/>
          </p:cNvPicPr>
          <p:nvPr/>
        </p:nvPicPr>
        <p:blipFill>
          <a:blip r:embed="rId6"/>
          <a:stretch>
            <a:fillRect/>
          </a:stretch>
        </p:blipFill>
        <p:spPr>
          <a:xfrm>
            <a:off x="1180079" y="4287090"/>
            <a:ext cx="2560320" cy="1383085"/>
          </a:xfrm>
          <a:prstGeom prst="rect">
            <a:avLst/>
          </a:prstGeom>
        </p:spPr>
      </p:pic>
      <p:pic>
        <p:nvPicPr>
          <p:cNvPr id="18" name="Picture 17">
            <a:extLst>
              <a:ext uri="{FF2B5EF4-FFF2-40B4-BE49-F238E27FC236}">
                <a16:creationId xmlns:a16="http://schemas.microsoft.com/office/drawing/2014/main" id="{EAC430E6-905F-4BD9-98B3-C5B4EC6D3CF3}"/>
              </a:ext>
            </a:extLst>
          </p:cNvPr>
          <p:cNvPicPr>
            <a:picLocks noChangeAspect="1"/>
          </p:cNvPicPr>
          <p:nvPr/>
        </p:nvPicPr>
        <p:blipFill>
          <a:blip r:embed="rId7"/>
          <a:stretch>
            <a:fillRect/>
          </a:stretch>
        </p:blipFill>
        <p:spPr>
          <a:xfrm>
            <a:off x="4142323" y="4309733"/>
            <a:ext cx="2560320" cy="1388708"/>
          </a:xfrm>
          <a:prstGeom prst="rect">
            <a:avLst/>
          </a:prstGeom>
        </p:spPr>
      </p:pic>
      <p:pic>
        <p:nvPicPr>
          <p:cNvPr id="19" name="Picture 18">
            <a:extLst>
              <a:ext uri="{FF2B5EF4-FFF2-40B4-BE49-F238E27FC236}">
                <a16:creationId xmlns:a16="http://schemas.microsoft.com/office/drawing/2014/main" id="{CF4D357D-A480-446C-B1E7-4719126AC7DE}"/>
              </a:ext>
            </a:extLst>
          </p:cNvPr>
          <p:cNvPicPr>
            <a:picLocks noChangeAspect="1"/>
          </p:cNvPicPr>
          <p:nvPr/>
        </p:nvPicPr>
        <p:blipFill>
          <a:blip r:embed="rId8"/>
          <a:stretch>
            <a:fillRect/>
          </a:stretch>
        </p:blipFill>
        <p:spPr>
          <a:xfrm>
            <a:off x="7104566" y="4309733"/>
            <a:ext cx="2560320" cy="1388708"/>
          </a:xfrm>
          <a:prstGeom prst="rect">
            <a:avLst/>
          </a:prstGeom>
        </p:spPr>
      </p:pic>
    </p:spTree>
    <p:extLst>
      <p:ext uri="{BB962C8B-B14F-4D97-AF65-F5344CB8AC3E}">
        <p14:creationId xmlns:p14="http://schemas.microsoft.com/office/powerpoint/2010/main" val="205028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64</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6626" name="Picture 2" descr="https://i.gyazo.com/1645ac2fa99cf3f22d1585f20b8ebc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490" y="990883"/>
            <a:ext cx="6553766" cy="5853043"/>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03517" y="6818953"/>
            <a:ext cx="9053853" cy="369312"/>
          </a:xfrm>
          <a:prstGeom prst="rect">
            <a:avLst/>
          </a:prstGeom>
        </p:spPr>
        <p:txBody>
          <a:bodyPr wrap="square" lIns="91420" tIns="45710" rIns="91420" bIns="45710">
            <a:spAutoFit/>
          </a:bodyPr>
          <a:lstStyle/>
          <a:p>
            <a:pPr defTabSz="913874"/>
            <a:r>
              <a:rPr lang="en-US" dirty="0">
                <a:solidFill>
                  <a:prstClr val="black"/>
                </a:solidFill>
              </a:rPr>
              <a:t>https://www.mcae.cz/cs/student-brnenskeho-vut-navrhl-vyrobil-proteticke-oko-3d-tiskarne/</a:t>
            </a:r>
          </a:p>
        </p:txBody>
      </p:sp>
    </p:spTree>
    <p:extLst>
      <p:ext uri="{BB962C8B-B14F-4D97-AF65-F5344CB8AC3E}">
        <p14:creationId xmlns:p14="http://schemas.microsoft.com/office/powerpoint/2010/main" val="700443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65</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7650" name="Picture 2" descr="https://www.mcae.cz/wp-content/uploads/2018/08/Clipboard01-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059" y="1774371"/>
            <a:ext cx="7203169" cy="480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75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text 2"/>
          <p:cNvSpPr>
            <a:spLocks noGrp="1"/>
          </p:cNvSpPr>
          <p:nvPr>
            <p:ph type="body" idx="1"/>
          </p:nvPr>
        </p:nvSpPr>
        <p:spPr/>
        <p:txBody>
          <a:bodyPr/>
          <a:lstStyle/>
          <a:p>
            <a:endParaRPr lang="en-US"/>
          </a:p>
        </p:txBody>
      </p:sp>
      <p:pic>
        <p:nvPicPr>
          <p:cNvPr id="4" name="Picture 2" descr="C:\!SGI\ZALOHA\2011\logo-cgg\color-on-transparent-300dpi.png"/>
          <p:cNvPicPr>
            <a:picLocks noChangeAspect="1" noChangeArrowheads="1"/>
          </p:cNvPicPr>
          <p:nvPr/>
        </p:nvPicPr>
        <p:blipFill>
          <a:blip r:embed="rId2" cstate="print"/>
          <a:srcRect/>
          <a:stretch>
            <a:fillRect/>
          </a:stretch>
        </p:blipFill>
        <p:spPr bwMode="auto">
          <a:xfrm>
            <a:off x="799276" y="1318808"/>
            <a:ext cx="9093261" cy="4604169"/>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9893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2"/>
          <p:cNvPicPr/>
          <p:nvPr/>
        </p:nvPicPr>
        <p:blipFill>
          <a:blip r:embed="rId3"/>
          <a:srcRect l="394" r="704"/>
          <a:stretch/>
        </p:blipFill>
        <p:spPr>
          <a:xfrm>
            <a:off x="421" y="565487"/>
            <a:ext cx="10691392" cy="6429097"/>
          </a:xfrm>
          <a:prstGeom prst="rect">
            <a:avLst/>
          </a:prstGeom>
          <a:ln>
            <a:noFill/>
          </a:ln>
        </p:spPr>
      </p:pic>
      <p:sp>
        <p:nvSpPr>
          <p:cNvPr id="2" name="TextovéPole 1"/>
          <p:cNvSpPr txBox="1"/>
          <p:nvPr/>
        </p:nvSpPr>
        <p:spPr>
          <a:xfrm>
            <a:off x="8441885" y="6336981"/>
            <a:ext cx="1760304" cy="597737"/>
          </a:xfrm>
          <a:prstGeom prst="rect">
            <a:avLst/>
          </a:prstGeom>
          <a:noFill/>
        </p:spPr>
        <p:txBody>
          <a:bodyPr wrap="none" lIns="104274" tIns="52138" rIns="104274" bIns="52138" rtlCol="0">
            <a:spAutoFit/>
          </a:bodyPr>
          <a:lstStyle/>
          <a:p>
            <a:r>
              <a:rPr lang="en-US" sz="3200" dirty="0">
                <a:solidFill>
                  <a:schemeClr val="bg1"/>
                </a:solidFill>
              </a:rPr>
              <a:t>CGG</a:t>
            </a:r>
            <a:r>
              <a:rPr lang="cs-CZ" sz="3200" dirty="0">
                <a:solidFill>
                  <a:schemeClr val="bg1"/>
                </a:solidFill>
              </a:rPr>
              <a:t> BBQ</a:t>
            </a:r>
          </a:p>
        </p:txBody>
      </p:sp>
    </p:spTree>
    <p:extLst>
      <p:ext uri="{BB962C8B-B14F-4D97-AF65-F5344CB8AC3E}">
        <p14:creationId xmlns:p14="http://schemas.microsoft.com/office/powerpoint/2010/main" val="228178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hiviscomp.cz/2015/gallery/_MG_2340.JPG"/>
          <p:cNvPicPr>
            <a:picLocks noChangeAspect="1" noChangeArrowheads="1"/>
          </p:cNvPicPr>
          <p:nvPr/>
        </p:nvPicPr>
        <p:blipFill rotWithShape="1">
          <a:blip r:embed="rId2">
            <a:extLst>
              <a:ext uri="{28A0092B-C50C-407E-A947-70E740481C1C}">
                <a14:useLocalDpi xmlns:a14="http://schemas.microsoft.com/office/drawing/2010/main" val="0"/>
              </a:ext>
            </a:extLst>
          </a:blip>
          <a:srcRect r="10639"/>
          <a:stretch/>
        </p:blipFill>
        <p:spPr bwMode="auto">
          <a:xfrm>
            <a:off x="-51466" y="0"/>
            <a:ext cx="10743281"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dirty="0"/>
          </a:p>
        </p:txBody>
      </p:sp>
      <p:pic>
        <p:nvPicPr>
          <p:cNvPr id="7" name="Picture 4" descr="HiVisComp - High Visual Computing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922" y="5099142"/>
            <a:ext cx="3341192" cy="244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p:nvPr>
        </p:nvSpPr>
        <p:spPr/>
        <p:txBody>
          <a:bodyPr/>
          <a:lstStyle/>
          <a:p>
            <a:endParaRPr lang="cs-CZ"/>
          </a:p>
        </p:txBody>
      </p:sp>
      <p:pic>
        <p:nvPicPr>
          <p:cNvPr id="3074" name="Picture 2" descr="http://www.hiviscomp.cz/2016/gallery/_MG_46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3135" y="122707"/>
            <a:ext cx="11404601" cy="717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61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cs-CZ"/>
          </a:p>
        </p:txBody>
      </p:sp>
      <p:sp>
        <p:nvSpPr>
          <p:cNvPr id="4" name="Zástupný symbol pro zápatí 3"/>
          <p:cNvSpPr>
            <a:spLocks noGrp="1"/>
          </p:cNvSpPr>
          <p:nvPr>
            <p:ph type="ftr" sz="quarter" idx="3"/>
          </p:nvPr>
        </p:nvSpPr>
        <p:spPr/>
        <p:txBody>
          <a:body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
        <p:nvSpPr>
          <p:cNvPr id="8" name="Zástupný symbol pro obsah 7"/>
          <p:cNvSpPr>
            <a:spLocks noGrp="1"/>
          </p:cNvSpPr>
          <p:nvPr>
            <p:ph idx="1"/>
          </p:nvPr>
        </p:nvSpPr>
        <p:spPr/>
        <p:txBody>
          <a:bodyPr/>
          <a:lstStyle/>
          <a:p>
            <a:endParaRPr lang="cs-CZ"/>
          </a:p>
        </p:txBody>
      </p:sp>
      <p:pic>
        <p:nvPicPr>
          <p:cNvPr id="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041" t="1341" r="2785" b="1154"/>
          <a:stretch/>
        </p:blipFill>
        <p:spPr bwMode="auto">
          <a:xfrm>
            <a:off x="3" y="50104"/>
            <a:ext cx="10691814" cy="755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8808352" y="7126354"/>
            <a:ext cx="1756995" cy="351461"/>
          </a:xfrm>
          <a:prstGeom prst="rect">
            <a:avLst/>
          </a:prstGeom>
          <a:solidFill>
            <a:schemeClr val="tx1">
              <a:alpha val="29000"/>
            </a:schemeClr>
          </a:solidFill>
        </p:spPr>
        <p:txBody>
          <a:bodyPr wrap="none" lIns="104223" tIns="52111" rIns="104223" bIns="52111" rtlCol="0">
            <a:spAutoFit/>
          </a:bodyPr>
          <a:lstStyle/>
          <a:p>
            <a:pPr fontAlgn="base">
              <a:spcBef>
                <a:spcPct val="0"/>
              </a:spcBef>
              <a:spcAft>
                <a:spcPct val="0"/>
              </a:spcAft>
              <a:defRPr/>
            </a:pPr>
            <a:r>
              <a:rPr lang="cs-CZ" sz="1600" dirty="0">
                <a:solidFill>
                  <a:prstClr val="white"/>
                </a:solidFill>
                <a:latin typeface="Corbel" panose="020B0503020204020204" pitchFamily="34" charset="0"/>
              </a:rPr>
              <a:t>Š</a:t>
            </a:r>
            <a:r>
              <a:rPr lang="en-US" sz="1600" dirty="0">
                <a:solidFill>
                  <a:prstClr val="white"/>
                </a:solidFill>
                <a:latin typeface="Corbel" panose="020B0503020204020204" pitchFamily="34" charset="0"/>
              </a:rPr>
              <a:t>KODA </a:t>
            </a:r>
            <a:r>
              <a:rPr lang="cs-CZ" sz="1600" dirty="0">
                <a:solidFill>
                  <a:prstClr val="white"/>
                </a:solidFill>
                <a:latin typeface="Corbel" panose="020B0503020204020204" pitchFamily="34" charset="0"/>
              </a:rPr>
              <a:t>Catalogue</a:t>
            </a:r>
          </a:p>
        </p:txBody>
      </p:sp>
    </p:spTree>
    <p:extLst>
      <p:ext uri="{BB962C8B-B14F-4D97-AF65-F5344CB8AC3E}">
        <p14:creationId xmlns:p14="http://schemas.microsoft.com/office/powerpoint/2010/main" val="20989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a:p>
        </p:txBody>
      </p:sp>
      <p:pic>
        <p:nvPicPr>
          <p:cNvPr id="186370" name="Picture 2" descr="http://www.cescg.org/images/cescglogo8.png"/>
          <p:cNvPicPr>
            <a:picLocks noChangeAspect="1" noChangeArrowheads="1"/>
          </p:cNvPicPr>
          <p:nvPr/>
        </p:nvPicPr>
        <p:blipFill rotWithShape="1">
          <a:blip r:embed="rId2">
            <a:extLst>
              <a:ext uri="{28A0092B-C50C-407E-A947-70E740481C1C}">
                <a14:useLocalDpi xmlns:a14="http://schemas.microsoft.com/office/drawing/2010/main" val="0"/>
              </a:ext>
            </a:extLst>
          </a:blip>
          <a:srcRect b="28791"/>
          <a:stretch/>
        </p:blipFill>
        <p:spPr bwMode="auto">
          <a:xfrm>
            <a:off x="2588842" y="2263930"/>
            <a:ext cx="5388599" cy="343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29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Arial" pitchFamily="34"/>
              </a:rPr>
              <a:t>Khronos</a:t>
            </a:r>
            <a:r>
              <a:rPr lang="en-US" dirty="0">
                <a:latin typeface="Arial" pitchFamily="34"/>
              </a:rPr>
              <a:t> Prague Meetup</a:t>
            </a:r>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71</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lstStyle/>
          <a:p>
            <a:endParaRPr lang="en-US"/>
          </a:p>
        </p:txBody>
      </p:sp>
      <p:pic>
        <p:nvPicPr>
          <p:cNvPr id="6" name="Picture 2" descr="https://i.gyazo.com/92e20458580b30f3d8dac1c2c3bc78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312" y="1191700"/>
            <a:ext cx="7208747" cy="562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42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Events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72</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a:xfrm>
            <a:off x="852488" y="1585919"/>
            <a:ext cx="8966028" cy="5491285"/>
          </a:xfrm>
        </p:spPr>
        <p:txBody>
          <a:bodyPr>
            <a:normAutofit lnSpcReduction="10000"/>
          </a:bodyPr>
          <a:lstStyle/>
          <a:p>
            <a:r>
              <a:rPr lang="en-US" b="1" dirty="0"/>
              <a:t>CGB = Computer graphics beer</a:t>
            </a:r>
          </a:p>
          <a:p>
            <a:pPr lvl="1"/>
            <a:r>
              <a:rPr lang="en-US" dirty="0"/>
              <a:t>Roughly once a month in a pub in Prague</a:t>
            </a:r>
          </a:p>
          <a:p>
            <a:r>
              <a:rPr lang="en-US" b="1" dirty="0"/>
              <a:t>CGBBQ = Computer graphics barbeque</a:t>
            </a:r>
          </a:p>
          <a:p>
            <a:pPr lvl="1"/>
            <a:r>
              <a:rPr lang="en-US" dirty="0"/>
              <a:t>Once a year in May</a:t>
            </a:r>
          </a:p>
          <a:p>
            <a:r>
              <a:rPr lang="en-US" b="1" dirty="0"/>
              <a:t>CG seminar</a:t>
            </a:r>
          </a:p>
          <a:p>
            <a:r>
              <a:rPr lang="en-US" b="1" dirty="0" err="1"/>
              <a:t>HiVisComp</a:t>
            </a:r>
            <a:endParaRPr lang="en-US" b="1" dirty="0"/>
          </a:p>
          <a:p>
            <a:pPr lvl="1"/>
            <a:r>
              <a:rPr lang="en-US" dirty="0"/>
              <a:t>Every winter</a:t>
            </a:r>
            <a:r>
              <a:rPr lang="cs-CZ" dirty="0"/>
              <a:t> (</a:t>
            </a:r>
            <a:r>
              <a:rPr lang="en-US" dirty="0"/>
              <a:t>includes </a:t>
            </a:r>
            <a:r>
              <a:rPr lang="en-US" dirty="0" err="1"/>
              <a:t>sking</a:t>
            </a:r>
            <a:r>
              <a:rPr lang="cs-CZ" dirty="0"/>
              <a:t>), </a:t>
            </a:r>
            <a:r>
              <a:rPr lang="en-US" dirty="0"/>
              <a:t>gathering of computer graphics enthusiasts from Czech Republic, Slovakia and elsewhere</a:t>
            </a:r>
            <a:endParaRPr lang="cs-CZ" dirty="0"/>
          </a:p>
          <a:p>
            <a:pPr lvl="1">
              <a:spcBef>
                <a:spcPts val="425"/>
              </a:spcBef>
            </a:pPr>
            <a:r>
              <a:rPr lang="cs-CZ" dirty="0">
                <a:latin typeface="+mn-lt"/>
                <a:hlinkClick r:id="rId2"/>
              </a:rPr>
              <a:t>http://www.hiviscomp.cz/</a:t>
            </a:r>
            <a:endParaRPr lang="en-US" dirty="0">
              <a:latin typeface="+mn-lt"/>
            </a:endParaRPr>
          </a:p>
          <a:p>
            <a:r>
              <a:rPr lang="en-US" b="1" dirty="0"/>
              <a:t>CESCG</a:t>
            </a:r>
          </a:p>
          <a:p>
            <a:pPr lvl="1"/>
            <a:r>
              <a:rPr lang="en-US" dirty="0"/>
              <a:t>Student research</a:t>
            </a:r>
            <a:endParaRPr lang="x-none" dirty="0"/>
          </a:p>
          <a:p>
            <a:pPr lvl="1"/>
            <a:r>
              <a:rPr lang="en-US" dirty="0"/>
              <a:t>Slovakia, Austria, Czech rep., Hungary, DE, FR, </a:t>
            </a:r>
            <a:r>
              <a:rPr lang="x-none" dirty="0"/>
              <a:t>apod.</a:t>
            </a:r>
          </a:p>
          <a:p>
            <a:pPr lvl="1">
              <a:spcBef>
                <a:spcPts val="425"/>
              </a:spcBef>
            </a:pPr>
            <a:r>
              <a:rPr lang="cs-CZ" dirty="0">
                <a:hlinkClick r:id="rId2"/>
              </a:rPr>
              <a:t>http://www.hiviscomp.cz/</a:t>
            </a:r>
            <a:endParaRPr lang="en-US" dirty="0"/>
          </a:p>
          <a:p>
            <a:pPr>
              <a:spcBef>
                <a:spcPts val="425"/>
              </a:spcBef>
            </a:pPr>
            <a:endParaRPr lang="en-US" dirty="0">
              <a:latin typeface="+mn-lt"/>
            </a:endParaRPr>
          </a:p>
          <a:p>
            <a:pPr lvl="1">
              <a:spcBef>
                <a:spcPts val="425"/>
              </a:spcBef>
            </a:pPr>
            <a:endParaRPr lang="cs-CZ" dirty="0">
              <a:latin typeface="+mn-lt"/>
            </a:endParaRPr>
          </a:p>
        </p:txBody>
      </p:sp>
    </p:spTree>
    <p:extLst>
      <p:ext uri="{BB962C8B-B14F-4D97-AF65-F5344CB8AC3E}">
        <p14:creationId xmlns:p14="http://schemas.microsoft.com/office/powerpoint/2010/main" val="2538113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b="1" dirty="0"/>
              <a:t>Light</a:t>
            </a:r>
          </a:p>
        </p:txBody>
      </p:sp>
      <p:sp>
        <p:nvSpPr>
          <p:cNvPr id="18435" name="Rectangle 3"/>
          <p:cNvSpPr>
            <a:spLocks noGrp="1" noChangeArrowheads="1"/>
          </p:cNvSpPr>
          <p:nvPr>
            <p:ph type="subTitle" idx="1"/>
          </p:nvPr>
        </p:nvSpPr>
        <p:spPr/>
        <p:txBody>
          <a:bodyPr/>
          <a:lstStyle/>
          <a:p>
            <a:pPr eaLnBrk="1" hangingPunct="1"/>
            <a:endParaRPr lang="en-US" sz="2300" dirty="0"/>
          </a:p>
        </p:txBody>
      </p:sp>
    </p:spTree>
    <p:extLst>
      <p:ext uri="{BB962C8B-B14F-4D97-AF65-F5344CB8AC3E}">
        <p14:creationId xmlns:p14="http://schemas.microsoft.com/office/powerpoint/2010/main" val="231262062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approaches to rendering</a:t>
            </a:r>
          </a:p>
        </p:txBody>
      </p:sp>
      <p:sp>
        <p:nvSpPr>
          <p:cNvPr id="3" name="Content Placeholder 2"/>
          <p:cNvSpPr>
            <a:spLocks noGrp="1"/>
          </p:cNvSpPr>
          <p:nvPr>
            <p:ph idx="1"/>
          </p:nvPr>
        </p:nvSpPr>
        <p:spPr/>
        <p:txBody>
          <a:bodyPr/>
          <a:lstStyle/>
          <a:p>
            <a:endParaRPr lang="cs-CZ" dirty="0"/>
          </a:p>
          <a:p>
            <a:r>
              <a:rPr lang="en-US" b="1" dirty="0"/>
              <a:t>Phenomenological</a:t>
            </a:r>
            <a:endParaRPr lang="cs-CZ" b="1" dirty="0"/>
          </a:p>
          <a:p>
            <a:pPr lvl="1"/>
            <a:r>
              <a:rPr lang="en-US" dirty="0"/>
              <a:t>Traditional, “old” computer graphics</a:t>
            </a:r>
            <a:endParaRPr lang="cs-CZ" dirty="0"/>
          </a:p>
          <a:p>
            <a:pPr lvl="1"/>
            <a:r>
              <a:rPr lang="en-US" dirty="0"/>
              <a:t>E.g. </a:t>
            </a:r>
            <a:r>
              <a:rPr lang="en-US" dirty="0" err="1"/>
              <a:t>Phong</a:t>
            </a:r>
            <a:r>
              <a:rPr lang="en-US" dirty="0"/>
              <a:t> shading model, colors between 0 and 1</a:t>
            </a:r>
            <a:r>
              <a:rPr lang="cs-CZ" dirty="0"/>
              <a:t>, </a:t>
            </a:r>
            <a:r>
              <a:rPr lang="en-US" dirty="0" err="1"/>
              <a:t>etc</a:t>
            </a:r>
            <a:r>
              <a:rPr lang="cs-CZ" dirty="0"/>
              <a:t>.</a:t>
            </a:r>
          </a:p>
          <a:p>
            <a:pPr lvl="1"/>
            <a:endParaRPr lang="cs-CZ" dirty="0"/>
          </a:p>
          <a:p>
            <a:r>
              <a:rPr lang="en-US" b="1" dirty="0"/>
              <a:t>Physically-based</a:t>
            </a:r>
            <a:endParaRPr lang="cs-CZ" b="1" dirty="0"/>
          </a:p>
          <a:p>
            <a:pPr lvl="1"/>
            <a:r>
              <a:rPr lang="en-US" dirty="0"/>
              <a:t>Based on a proper mathematical formulation</a:t>
            </a:r>
            <a:endParaRPr lang="cs-CZ" dirty="0"/>
          </a:p>
          <a:p>
            <a:pPr lvl="1"/>
            <a:r>
              <a:rPr lang="en-US" dirty="0"/>
              <a:t>Rendering algorithms = numerical methods for solving the rendering equation</a:t>
            </a:r>
          </a:p>
          <a:p>
            <a:pPr lvl="1"/>
            <a:r>
              <a:rPr lang="en-US" dirty="0"/>
              <a:t>Radiance values between 0 and infinity</a:t>
            </a:r>
          </a:p>
        </p:txBody>
      </p:sp>
    </p:spTree>
    <p:extLst>
      <p:ext uri="{BB962C8B-B14F-4D97-AF65-F5344CB8AC3E}">
        <p14:creationId xmlns:p14="http://schemas.microsoft.com/office/powerpoint/2010/main" val="378703270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Mathematical model</a:t>
            </a:r>
            <a:endParaRPr lang="cs-CZ" dirty="0"/>
          </a:p>
        </p:txBody>
      </p:sp>
      <p:sp>
        <p:nvSpPr>
          <p:cNvPr id="3" name="Content Placeholder 2"/>
          <p:cNvSpPr>
            <a:spLocks noGrp="1"/>
          </p:cNvSpPr>
          <p:nvPr>
            <p:ph idx="1"/>
          </p:nvPr>
        </p:nvSpPr>
        <p:spPr>
          <a:xfrm>
            <a:off x="534592" y="1763926"/>
            <a:ext cx="9863127" cy="4994285"/>
          </a:xfrm>
        </p:spPr>
        <p:txBody>
          <a:bodyPr/>
          <a:lstStyle/>
          <a:p>
            <a:r>
              <a:rPr lang="en-US" dirty="0"/>
              <a:t>Image synthesis </a:t>
            </a:r>
            <a:r>
              <a:rPr lang="cs-CZ" dirty="0"/>
              <a:t>(</a:t>
            </a:r>
            <a:r>
              <a:rPr lang="en-US" dirty="0"/>
              <a:t>rendering</a:t>
            </a:r>
            <a:r>
              <a:rPr lang="cs-CZ" dirty="0"/>
              <a:t>) = </a:t>
            </a:r>
            <a:r>
              <a:rPr lang="en-US" dirty="0"/>
              <a:t>light transport simulation</a:t>
            </a:r>
            <a:endParaRPr lang="cs-CZ" dirty="0"/>
          </a:p>
          <a:p>
            <a:endParaRPr lang="cs-CZ" dirty="0"/>
          </a:p>
          <a:p>
            <a:r>
              <a:rPr lang="en-US" dirty="0"/>
              <a:t>We need a </a:t>
            </a:r>
            <a:r>
              <a:rPr lang="en-US" b="1" dirty="0"/>
              <a:t>mathematical model</a:t>
            </a:r>
            <a:r>
              <a:rPr lang="en-US" dirty="0"/>
              <a:t> for light</a:t>
            </a:r>
            <a:endParaRPr lang="cs-CZ" dirty="0"/>
          </a:p>
          <a:p>
            <a:pPr lvl="1"/>
            <a:endParaRPr lang="cs-CZ" dirty="0"/>
          </a:p>
          <a:p>
            <a:r>
              <a:rPr lang="en-US" dirty="0"/>
              <a:t>Formulation of the model = choice of level of detail</a:t>
            </a:r>
            <a:endParaRPr lang="cs-CZ" dirty="0"/>
          </a:p>
          <a:p>
            <a:pPr lvl="1"/>
            <a:endParaRPr lang="en-US" dirty="0"/>
          </a:p>
          <a:p>
            <a:pPr lvl="1"/>
            <a:r>
              <a:rPr lang="en-US" dirty="0"/>
              <a:t>No need to model the behavior of every single photon</a:t>
            </a:r>
            <a:endParaRPr lang="cs-CZ" dirty="0"/>
          </a:p>
          <a:p>
            <a:pPr lvl="1"/>
            <a:endParaRPr lang="en-US" dirty="0"/>
          </a:p>
          <a:p>
            <a:pPr lvl="1"/>
            <a:r>
              <a:rPr lang="en-US" dirty="0"/>
              <a:t>Need simplifying assumptions</a:t>
            </a:r>
          </a:p>
        </p:txBody>
      </p:sp>
    </p:spTree>
    <p:extLst>
      <p:ext uri="{BB962C8B-B14F-4D97-AF65-F5344CB8AC3E}">
        <p14:creationId xmlns:p14="http://schemas.microsoft.com/office/powerpoint/2010/main" val="368155738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p>
        </p:txBody>
      </p:sp>
      <p:sp>
        <p:nvSpPr>
          <p:cNvPr id="3" name="Content Placeholder 2"/>
          <p:cNvSpPr>
            <a:spLocks noGrp="1"/>
          </p:cNvSpPr>
          <p:nvPr>
            <p:ph idx="1"/>
          </p:nvPr>
        </p:nvSpPr>
        <p:spPr/>
        <p:txBody>
          <a:bodyPr/>
          <a:lstStyle/>
          <a:p>
            <a:r>
              <a:rPr lang="cs-CZ" dirty="0"/>
              <a:t>EM </a:t>
            </a:r>
            <a:r>
              <a:rPr lang="en-US" dirty="0"/>
              <a:t>radiation</a:t>
            </a:r>
            <a:r>
              <a:rPr lang="cs-CZ" dirty="0"/>
              <a:t> (</a:t>
            </a:r>
            <a:r>
              <a:rPr lang="en-US" dirty="0"/>
              <a:t>an </a:t>
            </a:r>
            <a:r>
              <a:rPr lang="cs-CZ" dirty="0"/>
              <a:t>EM </a:t>
            </a:r>
            <a:r>
              <a:rPr lang="en-US" dirty="0"/>
              <a:t>wave propagating through space</a:t>
            </a:r>
            <a:r>
              <a:rPr lang="cs-CZ" dirty="0"/>
              <a:t>)</a:t>
            </a:r>
            <a:endParaRPr lang="en-US" b="1" dirty="0">
              <a:solidFill>
                <a:schemeClr val="accent2"/>
              </a:solidFill>
            </a:endParaRPr>
          </a:p>
          <a:p>
            <a:endParaRPr lang="en-US" b="1" dirty="0">
              <a:solidFill>
                <a:schemeClr val="accent2"/>
              </a:solidFill>
            </a:endParaRPr>
          </a:p>
          <a:p>
            <a:pPr>
              <a:buNone/>
            </a:pPr>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p:txBody>
      </p:sp>
      <p:pic>
        <p:nvPicPr>
          <p:cNvPr id="25603" name="Picture 3"/>
          <p:cNvPicPr>
            <a:picLocks noChangeAspect="1" noChangeArrowheads="1"/>
          </p:cNvPicPr>
          <p:nvPr/>
        </p:nvPicPr>
        <p:blipFill>
          <a:blip r:embed="rId2" cstate="print"/>
          <a:srcRect/>
          <a:stretch>
            <a:fillRect/>
          </a:stretch>
        </p:blipFill>
        <p:spPr bwMode="auto">
          <a:xfrm>
            <a:off x="1051867" y="2573710"/>
            <a:ext cx="9054136" cy="4301773"/>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382729004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endParaRPr lang="cs-CZ" dirty="0"/>
          </a:p>
        </p:txBody>
      </p:sp>
      <p:sp>
        <p:nvSpPr>
          <p:cNvPr id="3" name="Content Placeholder 2"/>
          <p:cNvSpPr>
            <a:spLocks noGrp="1"/>
          </p:cNvSpPr>
          <p:nvPr>
            <p:ph idx="1"/>
          </p:nvPr>
        </p:nvSpPr>
        <p:spPr/>
        <p:txBody>
          <a:bodyPr/>
          <a:lstStyle/>
          <a:p>
            <a:r>
              <a:rPr lang="en-US" dirty="0"/>
              <a:t>Frequency of oscillations</a:t>
            </a:r>
            <a:r>
              <a:rPr lang="cs-CZ" dirty="0"/>
              <a:t> =&gt; </a:t>
            </a:r>
            <a:r>
              <a:rPr lang="en-US" dirty="0"/>
              <a:t>wavelength </a:t>
            </a:r>
            <a:r>
              <a:rPr lang="cs-CZ" dirty="0"/>
              <a:t>=&gt; </a:t>
            </a:r>
            <a:r>
              <a:rPr lang="en-US" dirty="0"/>
              <a:t>perceived color</a:t>
            </a:r>
            <a:endParaRPr lang="cs-CZ" dirty="0"/>
          </a:p>
        </p:txBody>
      </p:sp>
      <p:pic>
        <p:nvPicPr>
          <p:cNvPr id="4" name="Picture 1"/>
          <p:cNvPicPr>
            <a:picLocks noChangeAspect="1" noChangeArrowheads="1"/>
          </p:cNvPicPr>
          <p:nvPr/>
        </p:nvPicPr>
        <p:blipFill>
          <a:blip r:embed="rId2" cstate="print"/>
          <a:srcRect/>
          <a:stretch>
            <a:fillRect/>
          </a:stretch>
        </p:blipFill>
        <p:spPr bwMode="auto">
          <a:xfrm>
            <a:off x="1721149" y="2629098"/>
            <a:ext cx="7161027" cy="3611380"/>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76474798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Various kinds of optics</a:t>
            </a:r>
            <a:endParaRPr lang="cs-CZ" dirty="0"/>
          </a:p>
        </p:txBody>
      </p:sp>
      <p:sp>
        <p:nvSpPr>
          <p:cNvPr id="3" name="Content Placeholder 2"/>
          <p:cNvSpPr>
            <a:spLocks noGrp="1"/>
          </p:cNvSpPr>
          <p:nvPr>
            <p:ph idx="1"/>
          </p:nvPr>
        </p:nvSpPr>
        <p:spPr/>
        <p:txBody>
          <a:bodyPr/>
          <a:lstStyle/>
          <a:p>
            <a:r>
              <a:rPr lang="en-US" b="1" dirty="0"/>
              <a:t>Geometry </a:t>
            </a:r>
            <a:r>
              <a:rPr lang="cs-CZ" b="1" dirty="0"/>
              <a:t>(</a:t>
            </a:r>
            <a:r>
              <a:rPr lang="en-US" b="1" dirty="0"/>
              <a:t>ray) optics</a:t>
            </a:r>
            <a:endParaRPr lang="cs-CZ" b="1" dirty="0"/>
          </a:p>
          <a:p>
            <a:pPr lvl="1"/>
            <a:r>
              <a:rPr lang="en-US" dirty="0"/>
              <a:t>Most useful for rendering</a:t>
            </a:r>
            <a:endParaRPr lang="cs-CZ" dirty="0"/>
          </a:p>
          <a:p>
            <a:pPr lvl="1"/>
            <a:r>
              <a:rPr lang="en-US" dirty="0"/>
              <a:t>Describes bulk, macroscopic effects of light</a:t>
            </a:r>
            <a:endParaRPr lang="cs-CZ" dirty="0"/>
          </a:p>
          <a:p>
            <a:pPr lvl="1"/>
            <a:r>
              <a:rPr lang="en-US" dirty="0"/>
              <a:t>It is not a complete theory </a:t>
            </a:r>
            <a:r>
              <a:rPr lang="cs-CZ" dirty="0"/>
              <a:t>(</a:t>
            </a:r>
            <a:r>
              <a:rPr lang="en-US" dirty="0"/>
              <a:t>Does not describe all observed phenomena, such as diffraction, interference etc.</a:t>
            </a:r>
            <a:r>
              <a:rPr lang="cs-CZ" dirty="0"/>
              <a:t>)</a:t>
            </a:r>
          </a:p>
          <a:p>
            <a:r>
              <a:rPr lang="en-US" b="1" dirty="0"/>
              <a:t>Wave optics </a:t>
            </a:r>
            <a:r>
              <a:rPr lang="cs-CZ" dirty="0"/>
              <a:t>(</a:t>
            </a:r>
            <a:r>
              <a:rPr lang="en-US" dirty="0"/>
              <a:t>light </a:t>
            </a:r>
            <a:r>
              <a:rPr lang="cs-CZ" dirty="0"/>
              <a:t>= E-M </a:t>
            </a:r>
            <a:r>
              <a:rPr lang="en-US" dirty="0"/>
              <a:t>wave</a:t>
            </a:r>
            <a:r>
              <a:rPr lang="cs-CZ" dirty="0"/>
              <a:t>)</a:t>
            </a:r>
          </a:p>
          <a:p>
            <a:pPr lvl="1"/>
            <a:r>
              <a:rPr lang="en-US" dirty="0"/>
              <a:t>Important when describing interaction of light with objects of size on par with the light wavelength</a:t>
            </a:r>
            <a:endParaRPr lang="cs-CZ" dirty="0"/>
          </a:p>
          <a:p>
            <a:pPr lvl="1"/>
            <a:r>
              <a:rPr lang="en-US" dirty="0"/>
              <a:t>Interference </a:t>
            </a:r>
            <a:r>
              <a:rPr lang="cs-CZ" dirty="0"/>
              <a:t>(</a:t>
            </a:r>
            <a:r>
              <a:rPr lang="en-US" dirty="0"/>
              <a:t>soap bubbles</a:t>
            </a:r>
            <a:r>
              <a:rPr lang="cs-CZ" dirty="0"/>
              <a:t>), </a:t>
            </a:r>
            <a:r>
              <a:rPr lang="en-US" dirty="0"/>
              <a:t>diffraction, dispersion</a:t>
            </a:r>
            <a:endParaRPr lang="cs-CZ" dirty="0"/>
          </a:p>
          <a:p>
            <a:r>
              <a:rPr lang="en-US" b="1" dirty="0"/>
              <a:t>Quantum optics </a:t>
            </a:r>
            <a:r>
              <a:rPr lang="cs-CZ" dirty="0"/>
              <a:t>(</a:t>
            </a:r>
            <a:r>
              <a:rPr lang="en-US" dirty="0"/>
              <a:t>light </a:t>
            </a:r>
            <a:r>
              <a:rPr lang="cs-CZ" dirty="0"/>
              <a:t>= </a:t>
            </a:r>
            <a:r>
              <a:rPr lang="en-US" dirty="0"/>
              <a:t>photons</a:t>
            </a:r>
            <a:r>
              <a:rPr lang="cs-CZ" dirty="0"/>
              <a:t>)</a:t>
            </a:r>
          </a:p>
          <a:p>
            <a:pPr lvl="1"/>
            <a:r>
              <a:rPr lang="en-US" dirty="0"/>
              <a:t>Necessary to describe interaction of light with atoms</a:t>
            </a:r>
          </a:p>
        </p:txBody>
      </p:sp>
    </p:spTree>
    <p:extLst>
      <p:ext uri="{BB962C8B-B14F-4D97-AF65-F5344CB8AC3E}">
        <p14:creationId xmlns:p14="http://schemas.microsoft.com/office/powerpoint/2010/main" val="240205427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the wave nature of light</a:t>
            </a:r>
          </a:p>
        </p:txBody>
      </p:sp>
      <p:sp>
        <p:nvSpPr>
          <p:cNvPr id="3" name="Content Placeholder 2"/>
          <p:cNvSpPr>
            <a:spLocks noGrp="1"/>
          </p:cNvSpPr>
          <p:nvPr>
            <p:ph idx="1"/>
          </p:nvPr>
        </p:nvSpPr>
        <p:spPr/>
        <p:txBody>
          <a:bodyPr/>
          <a:lstStyle/>
          <a:p>
            <a:r>
              <a:rPr lang="cs-CZ" b="1" dirty="0"/>
              <a:t>Interference</a:t>
            </a:r>
          </a:p>
          <a:p>
            <a:endParaRPr lang="cs-CZ" b="1" dirty="0"/>
          </a:p>
          <a:p>
            <a:endParaRPr lang="cs-CZ" b="1" dirty="0"/>
          </a:p>
          <a:p>
            <a:endParaRPr lang="cs-CZ" b="1" dirty="0"/>
          </a:p>
          <a:p>
            <a:endParaRPr lang="cs-CZ" b="1" dirty="0"/>
          </a:p>
          <a:p>
            <a:endParaRPr lang="cs-CZ" b="1" dirty="0"/>
          </a:p>
          <a:p>
            <a:endParaRPr lang="cs-CZ" b="1" dirty="0"/>
          </a:p>
          <a:p>
            <a:endParaRPr lang="cs-CZ" b="1" dirty="0"/>
          </a:p>
          <a:p>
            <a:endParaRPr lang="cs-CZ" b="1" dirty="0"/>
          </a:p>
          <a:p>
            <a:pPr lvl="1"/>
            <a:r>
              <a:rPr lang="en-US" dirty="0"/>
              <a:t>Causes </a:t>
            </a:r>
            <a:r>
              <a:rPr lang="en-US" b="1" dirty="0"/>
              <a:t>iridescence</a:t>
            </a:r>
            <a:r>
              <a:rPr lang="en-US" dirty="0"/>
              <a:t> (structural coloration)</a:t>
            </a:r>
          </a:p>
        </p:txBody>
      </p:sp>
      <p:pic>
        <p:nvPicPr>
          <p:cNvPr id="80899" name="Picture 3"/>
          <p:cNvPicPr>
            <a:picLocks noChangeAspect="1" noChangeArrowheads="1"/>
          </p:cNvPicPr>
          <p:nvPr/>
        </p:nvPicPr>
        <p:blipFill>
          <a:blip r:embed="rId2" cstate="print"/>
          <a:srcRect/>
          <a:stretch>
            <a:fillRect/>
          </a:stretch>
        </p:blipFill>
        <p:spPr bwMode="auto">
          <a:xfrm>
            <a:off x="967671" y="2509830"/>
            <a:ext cx="8683503" cy="2698766"/>
          </a:xfrm>
          <a:prstGeom prst="rect">
            <a:avLst/>
          </a:prstGeom>
          <a:noFill/>
          <a:ln w="9525">
            <a:noFill/>
            <a:miter lim="800000"/>
            <a:headEnd/>
            <a:tailEnd/>
          </a:ln>
        </p:spPr>
      </p:pic>
      <p:sp>
        <p:nvSpPr>
          <p:cNvPr id="6" name="Rectangle 5"/>
          <p:cNvSpPr/>
          <p:nvPr/>
        </p:nvSpPr>
        <p:spPr>
          <a:xfrm>
            <a:off x="8461190" y="7192983"/>
            <a:ext cx="2230623" cy="382305"/>
          </a:xfrm>
          <a:prstGeom prst="rect">
            <a:avLst/>
          </a:prstGeom>
        </p:spPr>
        <p:txBody>
          <a:bodyPr wrap="square" lIns="104274" tIns="52138" rIns="104274" bIns="52138">
            <a:spAutoFit/>
          </a:bodyPr>
          <a:lstStyle/>
          <a:p>
            <a:pPr algn="r"/>
            <a:r>
              <a:rPr lang="en-US" dirty="0" err="1"/>
              <a:t>Img</a:t>
            </a:r>
            <a:r>
              <a:rPr lang="cs-CZ" dirty="0"/>
              <a:t>:  </a:t>
            </a:r>
            <a:r>
              <a:rPr lang="cs-CZ" dirty="0" err="1"/>
              <a:t>Wikipedia</a:t>
            </a:r>
            <a:endParaRPr lang="cs-CZ" dirty="0"/>
          </a:p>
        </p:txBody>
      </p:sp>
      <p:sp>
        <p:nvSpPr>
          <p:cNvPr id="7" name="Rectangle 6"/>
          <p:cNvSpPr/>
          <p:nvPr/>
        </p:nvSpPr>
        <p:spPr>
          <a:xfrm>
            <a:off x="2104921" y="5311656"/>
            <a:ext cx="2230623" cy="382305"/>
          </a:xfrm>
          <a:prstGeom prst="rect">
            <a:avLst/>
          </a:prstGeom>
        </p:spPr>
        <p:txBody>
          <a:bodyPr wrap="square" lIns="104274" tIns="52138" rIns="104274" bIns="52138">
            <a:spAutoFit/>
          </a:bodyPr>
          <a:lstStyle/>
          <a:p>
            <a:pPr algn="ctr"/>
            <a:r>
              <a:rPr lang="en-US" dirty="0"/>
              <a:t>Constructive</a:t>
            </a:r>
            <a:endParaRPr lang="cs-CZ" dirty="0"/>
          </a:p>
        </p:txBody>
      </p:sp>
      <p:sp>
        <p:nvSpPr>
          <p:cNvPr id="8" name="Rectangle 7"/>
          <p:cNvSpPr/>
          <p:nvPr/>
        </p:nvSpPr>
        <p:spPr>
          <a:xfrm>
            <a:off x="6483158" y="5311656"/>
            <a:ext cx="2230623" cy="382305"/>
          </a:xfrm>
          <a:prstGeom prst="rect">
            <a:avLst/>
          </a:prstGeom>
        </p:spPr>
        <p:txBody>
          <a:bodyPr wrap="square" lIns="104274" tIns="52138" rIns="104274" bIns="52138">
            <a:spAutoFit/>
          </a:bodyPr>
          <a:lstStyle/>
          <a:p>
            <a:pPr algn="ctr"/>
            <a:r>
              <a:rPr lang="en-US" dirty="0"/>
              <a:t>Destructive</a:t>
            </a:r>
            <a:endParaRPr lang="cs-CZ" dirty="0"/>
          </a:p>
        </p:txBody>
      </p:sp>
    </p:spTree>
    <p:extLst>
      <p:ext uri="{BB962C8B-B14F-4D97-AF65-F5344CB8AC3E}">
        <p14:creationId xmlns:p14="http://schemas.microsoft.com/office/powerpoint/2010/main" val="38901349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188418" name="Picture 2" descr="http://latimesherocomplex.files.wordpress.com/2013/12/smaug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4" r="4384"/>
          <a:stretch/>
        </p:blipFill>
        <p:spPr bwMode="auto">
          <a:xfrm>
            <a:off x="3" y="1477955"/>
            <a:ext cx="10691814" cy="4829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0883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p>
        </p:txBody>
      </p:sp>
      <p:sp>
        <p:nvSpPr>
          <p:cNvPr id="3" name="Content Placeholder 2"/>
          <p:cNvSpPr>
            <a:spLocks noGrp="1"/>
          </p:cNvSpPr>
          <p:nvPr>
            <p:ph idx="1"/>
          </p:nvPr>
        </p:nvSpPr>
        <p:spPr/>
        <p:txBody>
          <a:bodyPr/>
          <a:lstStyle/>
          <a:p>
            <a:r>
              <a:rPr lang="en-US" dirty="0"/>
              <a:t>Thin-film interference</a:t>
            </a:r>
          </a:p>
          <a:p>
            <a:r>
              <a:rPr lang="en-US" dirty="0"/>
              <a:t>Color changes with the observation angle</a:t>
            </a:r>
          </a:p>
        </p:txBody>
      </p:sp>
      <p:pic>
        <p:nvPicPr>
          <p:cNvPr id="81923" name="Picture 3"/>
          <p:cNvPicPr>
            <a:picLocks noChangeAspect="1" noChangeArrowheads="1"/>
          </p:cNvPicPr>
          <p:nvPr/>
        </p:nvPicPr>
        <p:blipFill>
          <a:blip r:embed="rId2" cstate="print"/>
          <a:srcRect l="14452" r="13288"/>
          <a:stretch>
            <a:fillRect/>
          </a:stretch>
        </p:blipFill>
        <p:spPr bwMode="auto">
          <a:xfrm>
            <a:off x="759405" y="2955261"/>
            <a:ext cx="4081322" cy="3906963"/>
          </a:xfrm>
          <a:prstGeom prst="rect">
            <a:avLst/>
          </a:prstGeom>
          <a:noFill/>
          <a:ln w="9525">
            <a:noFill/>
            <a:miter lim="800000"/>
            <a:headEnd/>
            <a:tailEnd/>
          </a:ln>
        </p:spPr>
      </p:pic>
      <p:sp>
        <p:nvSpPr>
          <p:cNvPr id="6" name="Rectangle 5"/>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pic>
        <p:nvPicPr>
          <p:cNvPr id="81924" name="Picture 4"/>
          <p:cNvPicPr>
            <a:picLocks noChangeAspect="1" noChangeArrowheads="1"/>
          </p:cNvPicPr>
          <p:nvPr/>
        </p:nvPicPr>
        <p:blipFill>
          <a:blip r:embed="rId3" cstate="print"/>
          <a:srcRect/>
          <a:stretch>
            <a:fillRect/>
          </a:stretch>
        </p:blipFill>
        <p:spPr bwMode="auto">
          <a:xfrm>
            <a:off x="5093316" y="2955261"/>
            <a:ext cx="4630827" cy="3897903"/>
          </a:xfrm>
          <a:prstGeom prst="rect">
            <a:avLst/>
          </a:prstGeom>
          <a:noFill/>
          <a:ln w="9525">
            <a:noFill/>
            <a:miter lim="800000"/>
            <a:headEnd/>
            <a:tailEnd/>
          </a:ln>
        </p:spPr>
      </p:pic>
    </p:spTree>
    <p:extLst>
      <p:ext uri="{BB962C8B-B14F-4D97-AF65-F5344CB8AC3E}">
        <p14:creationId xmlns:p14="http://schemas.microsoft.com/office/powerpoint/2010/main" val="272509620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pic>
        <p:nvPicPr>
          <p:cNvPr id="82946" name="Picture 2"/>
          <p:cNvPicPr>
            <a:picLocks noChangeAspect="1" noChangeArrowheads="1"/>
          </p:cNvPicPr>
          <p:nvPr/>
        </p:nvPicPr>
        <p:blipFill>
          <a:blip r:embed="rId2" cstate="print"/>
          <a:srcRect/>
          <a:stretch>
            <a:fillRect/>
          </a:stretch>
        </p:blipFill>
        <p:spPr bwMode="auto">
          <a:xfrm>
            <a:off x="982693" y="1557325"/>
            <a:ext cx="8909844" cy="5606759"/>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
        <p:nvSpPr>
          <p:cNvPr id="3" name="Content Placeholder 2"/>
          <p:cNvSpPr>
            <a:spLocks noGrp="1"/>
          </p:cNvSpPr>
          <p:nvPr>
            <p:ph idx="1"/>
          </p:nvPr>
        </p:nvSpPr>
        <p:spPr/>
        <p:txBody>
          <a:bodyPr/>
          <a:lstStyle/>
          <a:p>
            <a:r>
              <a:rPr lang="en-US" dirty="0"/>
              <a:t>Biological tissues can have layers causing interferences</a:t>
            </a:r>
          </a:p>
        </p:txBody>
      </p:sp>
    </p:spTree>
    <p:extLst>
      <p:ext uri="{BB962C8B-B14F-4D97-AF65-F5344CB8AC3E}">
        <p14:creationId xmlns:p14="http://schemas.microsoft.com/office/powerpoint/2010/main" val="314149114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b="1" dirty="0"/>
          </a:p>
        </p:txBody>
      </p:sp>
      <p:pic>
        <p:nvPicPr>
          <p:cNvPr id="83970" name="Picture 2"/>
          <p:cNvPicPr>
            <a:picLocks noChangeAspect="1" noChangeArrowheads="1"/>
          </p:cNvPicPr>
          <p:nvPr/>
        </p:nvPicPr>
        <p:blipFill>
          <a:blip r:embed="rId2" cstate="print"/>
          <a:srcRect/>
          <a:stretch>
            <a:fillRect/>
          </a:stretch>
        </p:blipFill>
        <p:spPr bwMode="auto">
          <a:xfrm>
            <a:off x="1388654" y="1296179"/>
            <a:ext cx="7991190" cy="5612524"/>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183249327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967670" y="1477950"/>
            <a:ext cx="8909844" cy="5617259"/>
          </a:xfrm>
          <a:prstGeom prst="rect">
            <a:avLst/>
          </a:prstGeom>
          <a:noFill/>
          <a:ln w="9525">
            <a:noFill/>
            <a:miter lim="800000"/>
            <a:headEnd/>
            <a:tailEnd/>
          </a:ln>
        </p:spPr>
      </p:pic>
      <p:sp>
        <p:nvSpPr>
          <p:cNvPr id="8" name="Rectangle 7"/>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331815081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682694" y="3137618"/>
            <a:ext cx="4630827" cy="391307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a:xfrm>
            <a:off x="534591" y="1763926"/>
            <a:ext cx="9947324" cy="4994285"/>
          </a:xfrm>
        </p:spPr>
        <p:txBody>
          <a:bodyPr/>
          <a:lstStyle/>
          <a:p>
            <a:r>
              <a:rPr lang="en-US" dirty="0"/>
              <a:t>Preferential orientation of the </a:t>
            </a:r>
            <a:r>
              <a:rPr lang="cs-CZ" dirty="0"/>
              <a:t>E-M </a:t>
            </a:r>
            <a:r>
              <a:rPr lang="en-US" dirty="0"/>
              <a:t>waves with respect to the direction of travel</a:t>
            </a:r>
            <a:endParaRPr lang="cs-CZ" dirty="0"/>
          </a:p>
          <a:p>
            <a:r>
              <a:rPr lang="en-US" dirty="0" err="1"/>
              <a:t>Unpolarized</a:t>
            </a:r>
            <a:r>
              <a:rPr lang="en-US" dirty="0"/>
              <a:t> light</a:t>
            </a:r>
            <a:r>
              <a:rPr lang="cs-CZ" dirty="0"/>
              <a:t> – </a:t>
            </a:r>
            <a:r>
              <a:rPr lang="en-US" dirty="0"/>
              <a:t>many waves with different polarization</a:t>
            </a:r>
          </a:p>
          <a:p>
            <a:r>
              <a:rPr lang="en-US" dirty="0"/>
              <a:t>More in the “Predictive </a:t>
            </a:r>
            <a:br>
              <a:rPr lang="en-US" dirty="0"/>
            </a:br>
            <a:r>
              <a:rPr lang="en-US" dirty="0"/>
              <a:t>rendering” class </a:t>
            </a:r>
            <a:endParaRPr lang="cs-CZ" dirty="0"/>
          </a:p>
        </p:txBody>
      </p:sp>
    </p:spTree>
    <p:extLst>
      <p:ext uri="{BB962C8B-B14F-4D97-AF65-F5344CB8AC3E}">
        <p14:creationId xmlns:p14="http://schemas.microsoft.com/office/powerpoint/2010/main" val="143005970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p:txBody>
          <a:bodyPr/>
          <a:lstStyle/>
          <a:p>
            <a:r>
              <a:rPr lang="en-US" dirty="0"/>
              <a:t>Skylight is partially polarized</a:t>
            </a:r>
          </a:p>
          <a:p>
            <a:endParaRPr lang="cs-CZ" dirty="0"/>
          </a:p>
          <a:p>
            <a:endParaRPr lang="cs-CZ" dirty="0"/>
          </a:p>
          <a:p>
            <a:endParaRPr lang="cs-CZ" dirty="0"/>
          </a:p>
          <a:p>
            <a:endParaRPr lang="cs-CZ" dirty="0"/>
          </a:p>
          <a:p>
            <a:r>
              <a:rPr lang="en-US" dirty="0"/>
              <a:t>Specular reflections are polarized</a:t>
            </a:r>
            <a:endParaRPr lang="cs-CZ" dirty="0"/>
          </a:p>
          <a:p>
            <a:endParaRPr lang="en-US" dirty="0"/>
          </a:p>
        </p:txBody>
      </p:sp>
      <p:pic>
        <p:nvPicPr>
          <p:cNvPr id="86019" name="Picture 3"/>
          <p:cNvPicPr>
            <a:picLocks noChangeAspect="1" noChangeArrowheads="1"/>
          </p:cNvPicPr>
          <p:nvPr/>
        </p:nvPicPr>
        <p:blipFill>
          <a:blip r:embed="rId2" cstate="print"/>
          <a:srcRect/>
          <a:stretch>
            <a:fillRect/>
          </a:stretch>
        </p:blipFill>
        <p:spPr bwMode="auto">
          <a:xfrm>
            <a:off x="2377968" y="4669671"/>
            <a:ext cx="5935878" cy="1867656"/>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2774147" y="2085268"/>
            <a:ext cx="5143520" cy="1848676"/>
          </a:xfrm>
          <a:prstGeom prst="rect">
            <a:avLst/>
          </a:prstGeom>
          <a:noFill/>
          <a:ln w="9525">
            <a:noFill/>
            <a:miter lim="800000"/>
            <a:headEnd/>
            <a:tailEnd/>
          </a:ln>
        </p:spPr>
      </p:pic>
    </p:spTree>
    <p:extLst>
      <p:ext uri="{BB962C8B-B14F-4D97-AF65-F5344CB8AC3E}">
        <p14:creationId xmlns:p14="http://schemas.microsoft.com/office/powerpoint/2010/main" val="281924096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517753"/>
            <a:ext cx="9753444" cy="2631887"/>
          </a:xfrm>
        </p:spPr>
        <p:txBody>
          <a:bodyPr/>
          <a:lstStyle/>
          <a:p>
            <a:r>
              <a:rPr lang="en-US" dirty="0"/>
              <a:t>Thank you!</a:t>
            </a:r>
          </a:p>
        </p:txBody>
      </p:sp>
      <p:sp>
        <p:nvSpPr>
          <p:cNvPr id="3" name="Subtitle 2"/>
          <p:cNvSpPr>
            <a:spLocks noGrp="1"/>
          </p:cNvSpPr>
          <p:nvPr>
            <p:ph type="subTitle" idx="1"/>
          </p:nvPr>
        </p:nvSpPr>
        <p:spPr/>
        <p:txBody>
          <a:bodyPr/>
          <a:lstStyle/>
          <a:p>
            <a:r>
              <a:rPr lang="en-US" dirty="0"/>
              <a:t>cgg.mff.cuni.cz/~</a:t>
            </a:r>
            <a:r>
              <a:rPr lang="en-US" dirty="0" err="1"/>
              <a:t>jaroslav</a:t>
            </a:r>
            <a:endParaRPr lang="en-US" dirty="0"/>
          </a:p>
        </p:txBody>
      </p:sp>
    </p:spTree>
    <p:extLst>
      <p:ext uri="{BB962C8B-B14F-4D97-AF65-F5344CB8AC3E}">
        <p14:creationId xmlns:p14="http://schemas.microsoft.com/office/powerpoint/2010/main" val="7755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9765"/>
          <a:stretch/>
        </p:blipFill>
        <p:spPr bwMode="auto">
          <a:xfrm>
            <a:off x="72976" y="68581"/>
            <a:ext cx="6535886" cy="732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30112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0.xml><?xml version="1.0" encoding="utf-8"?>
<a:theme xmlns:a="http://schemas.openxmlformats.org/drawingml/2006/main" name="4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1.xml><?xml version="1.0" encoding="utf-8"?>
<a:theme xmlns:a="http://schemas.openxmlformats.org/drawingml/2006/main" name="5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7.xml><?xml version="1.0" encoding="utf-8"?>
<a:theme xmlns:a="http://schemas.openxmlformats.org/drawingml/2006/main" name="2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8.xml><?xml version="1.0" encoding="utf-8"?>
<a:theme xmlns:a="http://schemas.openxmlformats.org/drawingml/2006/main" name="3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9.xml><?xml version="1.0" encoding="utf-8"?>
<a:theme xmlns:a="http://schemas.openxmlformats.org/drawingml/2006/main" name="6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cgg_prezentace_v2_Arial (1)-1</Template>
  <TotalTime>2810</TotalTime>
  <Words>2914</Words>
  <Application>Microsoft Office PowerPoint</Application>
  <PresentationFormat>Custom</PresentationFormat>
  <Paragraphs>440</Paragraphs>
  <Slides>86</Slides>
  <Notes>26</Notes>
  <HiddenSlides>0</HiddenSlides>
  <MMClips>0</MMClips>
  <ScaleCrop>false</ScaleCrop>
  <HeadingPairs>
    <vt:vector size="8" baseType="variant">
      <vt:variant>
        <vt:lpstr>Fonts Used</vt:lpstr>
      </vt:variant>
      <vt:variant>
        <vt:i4>22</vt:i4>
      </vt:variant>
      <vt:variant>
        <vt:lpstr>Theme</vt:lpstr>
      </vt:variant>
      <vt:variant>
        <vt:i4>12</vt:i4>
      </vt:variant>
      <vt:variant>
        <vt:lpstr>Embedded OLE Servers</vt:lpstr>
      </vt:variant>
      <vt:variant>
        <vt:i4>1</vt:i4>
      </vt:variant>
      <vt:variant>
        <vt:lpstr>Slide Titles</vt:lpstr>
      </vt:variant>
      <vt:variant>
        <vt:i4>86</vt:i4>
      </vt:variant>
    </vt:vector>
  </HeadingPairs>
  <TitlesOfParts>
    <vt:vector size="121" baseType="lpstr">
      <vt:lpstr>Microsoft MHei</vt:lpstr>
      <vt:lpstr>Arial</vt:lpstr>
      <vt:lpstr>Arial Black</vt:lpstr>
      <vt:lpstr>Calibri</vt:lpstr>
      <vt:lpstr>Calibri Light</vt:lpstr>
      <vt:lpstr>Corbel</vt:lpstr>
      <vt:lpstr>Garamond</vt:lpstr>
      <vt:lpstr>Georgia</vt:lpstr>
      <vt:lpstr>Lucida Console</vt:lpstr>
      <vt:lpstr>Lucida Sans Unicode</vt:lpstr>
      <vt:lpstr>Mission Gothic Regular</vt:lpstr>
      <vt:lpstr>Myriad Pro</vt:lpstr>
      <vt:lpstr>Open Sans</vt:lpstr>
      <vt:lpstr>Open Sans Light</vt:lpstr>
      <vt:lpstr>Roboto</vt:lpstr>
      <vt:lpstr>Roboto Light</vt:lpstr>
      <vt:lpstr>StarSymbol</vt:lpstr>
      <vt:lpstr>Symbol</vt:lpstr>
      <vt:lpstr>Times New Roman</vt:lpstr>
      <vt:lpstr>Verdana</vt:lpstr>
      <vt:lpstr>Wingdings</vt:lpstr>
      <vt:lpstr>Wingdings 2</vt:lpstr>
      <vt:lpstr>CGG Base Template</vt:lpstr>
      <vt:lpstr>3_Office Theme</vt:lpstr>
      <vt:lpstr>2_Hrany</vt:lpstr>
      <vt:lpstr>2_Office Theme</vt:lpstr>
      <vt:lpstr>5_Hrany</vt:lpstr>
      <vt:lpstr>1_CGG Base Template</vt:lpstr>
      <vt:lpstr>2_CGG Base Template</vt:lpstr>
      <vt:lpstr>3_CGG Base Template</vt:lpstr>
      <vt:lpstr>6_Hrany</vt:lpstr>
      <vt:lpstr>4_CGG Base Template</vt:lpstr>
      <vt:lpstr>5_CGG Base Template</vt:lpstr>
      <vt:lpstr>Office Theme</vt:lpstr>
      <vt:lpstr>Rovnice</vt:lpstr>
      <vt:lpstr>Computer graphics III – Into</vt:lpstr>
      <vt:lpstr>RENDERING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Realistic 3D graphics</vt:lpstr>
      <vt:lpstr>Rendering = (forward) light simulation</vt:lpstr>
      <vt:lpstr>PowerPoint Presentation</vt:lpstr>
      <vt:lpstr>Light simulation</vt:lpstr>
      <vt:lpstr>PowerPoint Presentation</vt:lpstr>
      <vt:lpstr>Global illumination – GI</vt:lpstr>
      <vt:lpstr>Global illumination – GI</vt:lpstr>
      <vt:lpstr>Global illumination – Color bleeding</vt:lpstr>
      <vt:lpstr>Global illumination – Caustics</vt:lpstr>
      <vt:lpstr>Caustics</vt:lpstr>
      <vt:lpstr>Global illumination – Caustics</vt:lpstr>
      <vt:lpstr>Caustics under water surface</vt:lpstr>
      <vt:lpstr>We collaborate with…</vt:lpstr>
      <vt:lpstr>PowerPoint Presentation</vt:lpstr>
      <vt:lpstr>PowerPoint Presentation</vt:lpstr>
      <vt:lpstr>Other interesting (local) companies…</vt:lpstr>
      <vt:lpstr>Realistic image synthesis: Ingredients</vt:lpstr>
      <vt:lpstr>Example of our rendering research:   Smart(er) subsurface scattering</vt:lpstr>
      <vt:lpstr>PowerPoint Presentation</vt:lpstr>
      <vt:lpstr>PowerPoint Presentation</vt:lpstr>
      <vt:lpstr>PowerPoint Presentation</vt:lpstr>
      <vt:lpstr>Light simulation under the surface</vt:lpstr>
      <vt:lpstr>PowerPoint Presentation</vt:lpstr>
      <vt:lpstr>Previous work in neutron transport</vt:lpstr>
      <vt:lpstr>Previous work in neutron transport</vt:lpstr>
      <vt:lpstr>Zero-variance random walk theory</vt:lpstr>
      <vt:lpstr>Analytical radiance solution</vt:lpstr>
      <vt:lpstr>Use in rendering</vt:lpstr>
      <vt:lpstr>PowerPoint Presentation</vt:lpstr>
      <vt:lpstr>3D PRINTING &amp; APPEARANCE FABRICATION</vt:lpstr>
      <vt:lpstr>3D printing</vt:lpstr>
      <vt:lpstr>3D printing – FDM</vt:lpstr>
      <vt:lpstr>3D printing</vt:lpstr>
      <vt:lpstr>Multi-colored 3D prints</vt:lpstr>
      <vt:lpstr>PowerPoint Presentation</vt:lpstr>
      <vt:lpstr>PowerPoint Presentation</vt:lpstr>
      <vt:lpstr>Does the 3D printed sushi look like real sushi?</vt:lpstr>
      <vt:lpstr>New problem: “Realistic appearance fabrication”</vt:lpstr>
      <vt:lpstr>Appearance fabrication</vt:lpstr>
      <vt:lpstr>Example of our 3D printing research:  SCATTERING-AWARE TEXTRURE REPRODUCTION IN 3D PRINTING</vt:lpstr>
      <vt:lpstr>Textured 3D prints</vt:lpstr>
      <vt:lpstr>Translucency blurs textures</vt:lpstr>
      <vt:lpstr>Precorrection for optical aberrations</vt:lpstr>
      <vt:lpstr>3D print is not just a flat image </vt:lpstr>
      <vt:lpstr>Iterative precorrection process</vt:lpstr>
      <vt:lpstr>Appearance fabrication</vt:lpstr>
      <vt:lpstr>Appearance fabrication</vt:lpstr>
      <vt:lpstr>More results</vt:lpstr>
      <vt:lpstr>More results</vt:lpstr>
      <vt:lpstr>What’s next?</vt:lpstr>
      <vt:lpstr>What’s next?</vt:lpstr>
      <vt:lpstr>PowerPoint Presentation</vt:lpstr>
      <vt:lpstr>PowerPoint Presentation</vt:lpstr>
      <vt:lpstr>PowerPoint Presentation</vt:lpstr>
      <vt:lpstr>PowerPoint Presentation</vt:lpstr>
      <vt:lpstr>PowerPoint Presentation</vt:lpstr>
      <vt:lpstr>Khronos Prague Meetup</vt:lpstr>
      <vt:lpstr>Events</vt:lpstr>
      <vt:lpstr>Light</vt:lpstr>
      <vt:lpstr>Different approaches to rendering</vt:lpstr>
      <vt:lpstr>Mathematical model</vt:lpstr>
      <vt:lpstr>Light</vt:lpstr>
      <vt:lpstr>Light</vt:lpstr>
      <vt:lpstr>Various kinds of optics</vt:lpstr>
      <vt:lpstr>Effects of the wave nature of light</vt:lpstr>
      <vt:lpstr>Iridescence</vt:lpstr>
      <vt:lpstr>Iridescence – Structural coloration</vt:lpstr>
      <vt:lpstr>Iridescence – Structural coloration</vt:lpstr>
      <vt:lpstr>Iridescence – Structural coloration</vt:lpstr>
      <vt:lpstr>Polarization</vt:lpstr>
      <vt:lpstr>Polarization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of Parametric Mixture Models for Light Transport Simulaton</dc:title>
  <dc:creator>Oskar</dc:creator>
  <cp:lastModifiedBy>Jaroslav Krivanek</cp:lastModifiedBy>
  <cp:revision>304</cp:revision>
  <dcterms:created xsi:type="dcterms:W3CDTF">2017-06-12T12:32:39Z</dcterms:created>
  <dcterms:modified xsi:type="dcterms:W3CDTF">2019-11-13T09:41:15Z</dcterms:modified>
</cp:coreProperties>
</file>